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0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80" r:id="rId13"/>
    <p:sldId id="319" r:id="rId14"/>
    <p:sldId id="291" r:id="rId15"/>
    <p:sldId id="295" r:id="rId16"/>
    <p:sldId id="320" r:id="rId17"/>
    <p:sldId id="321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Текстовое поле 66560"/>
          <p:cNvSpPr txBox="true"/>
          <p:nvPr/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 algn="r"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2163" name="Замещающий образ слайда 6656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92164" name="Текстовое поле 66562"/>
          <p:cNvSpPr txBox="true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>
              <a:buFont typeface="Times New Roman" panose="02020603050405020304" pitchFamily="18" charset="0"/>
              <a:buNone/>
            </a:pPr>
            <a:endParaRPr lang="ru-RU" altLang="en-US" dirty="0">
              <a:latin typeface="Arial" panose="020B0604020202020204" pitchFamily="34" charset="0"/>
            </a:endParaRPr>
          </a:p>
        </p:txBody>
      </p:sp>
      <p:sp>
        <p:nvSpPr>
          <p:cNvPr id="92165" name="Замещающий номер слайда 1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algn="r" defTabSz="449580" eaLnBrk="0" hangingPunct="0">
              <a:buClrTx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algn="r" defTabSz="449580" eaLnBrk="0" hangingPunct="0">
              <a:buClrTx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Text Box 1"/>
          <p:cNvSpPr txBox="true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 algn="r" defTabSz="449580"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4212" name="Rectangle 2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</p:spPr>
      </p:sp>
      <p:sp>
        <p:nvSpPr>
          <p:cNvPr id="94213" name="Text Box 3"/>
          <p:cNvSpPr txBox="true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>
              <a:buFont typeface="Times New Roman" panose="02020603050405020304" pitchFamily="18" charset="0"/>
              <a:buNone/>
            </a:pPr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Текстовое поле 88064"/>
          <p:cNvSpPr txBox="true"/>
          <p:nvPr/>
        </p:nvSpPr>
        <p:spPr>
          <a:xfrm>
            <a:off x="3884613" y="8685213"/>
            <a:ext cx="2954337" cy="4397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 algn="r"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Текстовое поле 88065"/>
          <p:cNvSpPr txBox="true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 algn="r"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Текстовое поле 88066"/>
          <p:cNvSpPr txBox="true"/>
          <p:nvPr/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 algn="r"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9" name="Замещающий образ слайда 88067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cap="flat"/>
        </p:spPr>
      </p:sp>
      <p:sp>
        <p:nvSpPr>
          <p:cNvPr id="72710" name="Текстовое поле 88068"/>
          <p:cNvSpPr txBox="true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ru-RU" altLang="en-US" dirty="0">
              <a:latin typeface="Tahoma" panose="020B0604030504040204" pitchFamily="34" charset="0"/>
            </a:endParaRPr>
          </a:p>
        </p:txBody>
      </p:sp>
      <p:sp>
        <p:nvSpPr>
          <p:cNvPr id="72711" name="Замещающий номер слайда 1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-209550" algn="r" defTabSz="449580" eaLnBrk="0" hangingPunct="0">
              <a:buClrTx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2" name="Замещающий 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72713" name="Замещающий текст 2"/>
          <p:cNvSpPr>
            <a:spLocks noGrp="true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Текстовое поле 175104"/>
          <p:cNvSpPr txBox="true"/>
          <p:nvPr/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marL="215900" lvl="0" indent="-210820" algn="r" defTabSz="449580">
              <a:buSzPct val="45000"/>
              <a:tabLst>
                <a:tab pos="215900" algn="l"/>
                <a:tab pos="663575" algn="l"/>
                <a:tab pos="1113155" algn="l"/>
                <a:tab pos="1562100" algn="l"/>
                <a:tab pos="2011680" algn="l"/>
                <a:tab pos="2460625" algn="l"/>
                <a:tab pos="2910205" algn="l"/>
                <a:tab pos="3359150" algn="l"/>
                <a:tab pos="3808730" algn="l"/>
                <a:tab pos="4257675" algn="l"/>
                <a:tab pos="4707255" algn="l"/>
                <a:tab pos="5156200" algn="l"/>
                <a:tab pos="5605780" algn="l"/>
                <a:tab pos="6054725" algn="l"/>
                <a:tab pos="6504305" algn="l"/>
                <a:tab pos="6953250" algn="l"/>
                <a:tab pos="7402830" algn="l"/>
                <a:tab pos="7851775" algn="l"/>
                <a:tab pos="8301355" algn="l"/>
                <a:tab pos="8750300" algn="l"/>
                <a:tab pos="9199880" algn="l"/>
              </a:tabLst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78851" name="Текстовое поле 175105"/>
          <p:cNvSpPr txBox="true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 algn="r"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dirty="0">
                <a:solidFill>
                  <a:srgbClr val="FFFFFF"/>
                </a:solidFill>
                <a:latin typeface="Arial" panose="020B0604020202020204" pitchFamily="34" charset="0"/>
              </a:rPr>
            </a:fld>
            <a:endParaRPr lang="ru-RU" alt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Замещающий образ слайда 175106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78853" name="Текстовое поле 175107"/>
          <p:cNvSpPr txBox="true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>
              <a:buFont typeface="Times New Roman" panose="02020603050405020304" pitchFamily="18" charset="0"/>
              <a:buNone/>
            </a:pPr>
            <a:endParaRPr lang="ru-RU" altLang="en-US" dirty="0">
              <a:latin typeface="Arial" panose="020B0604020202020204" pitchFamily="34" charset="0"/>
            </a:endParaRPr>
          </a:p>
        </p:txBody>
      </p:sp>
      <p:sp>
        <p:nvSpPr>
          <p:cNvPr id="78854" name="Замещающий номер слайда 1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algn="r" defTabSz="449580" eaLnBrk="0" hangingPunct="0">
              <a:buClrTx/>
              <a:buSzPct val="45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Текстовое поле 179200"/>
          <p:cNvSpPr txBox="true"/>
          <p:nvPr/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marL="215900" lvl="0" indent="-210820" algn="r" defTabSz="449580">
              <a:buSzPct val="45000"/>
              <a:tabLst>
                <a:tab pos="215900" algn="l"/>
                <a:tab pos="663575" algn="l"/>
                <a:tab pos="1113155" algn="l"/>
                <a:tab pos="1562100" algn="l"/>
                <a:tab pos="2011680" algn="l"/>
                <a:tab pos="2460625" algn="l"/>
                <a:tab pos="2910205" algn="l"/>
                <a:tab pos="3359150" algn="l"/>
                <a:tab pos="3808730" algn="l"/>
                <a:tab pos="4257675" algn="l"/>
                <a:tab pos="4707255" algn="l"/>
                <a:tab pos="5156200" algn="l"/>
                <a:tab pos="5605780" algn="l"/>
                <a:tab pos="6054725" algn="l"/>
                <a:tab pos="6504305" algn="l"/>
                <a:tab pos="6953250" algn="l"/>
                <a:tab pos="7402830" algn="l"/>
                <a:tab pos="7851775" algn="l"/>
                <a:tab pos="8301355" algn="l"/>
                <a:tab pos="8750300" algn="l"/>
                <a:tab pos="9199880" algn="l"/>
              </a:tabLst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80899" name="Замещающий образ слайда 179201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 cap="flat"/>
        </p:spPr>
      </p:sp>
      <p:sp>
        <p:nvSpPr>
          <p:cNvPr id="80900" name="Текстовое поле 179202"/>
          <p:cNvSpPr txBox="true"/>
          <p:nvPr/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>
              <a:buFont typeface="Times New Roman" panose="02020603050405020304" pitchFamily="18" charset="0"/>
              <a:buNone/>
            </a:pPr>
            <a:endParaRPr lang="ru-RU" altLang="en-US" dirty="0">
              <a:latin typeface="Arial" panose="020B0604020202020204" pitchFamily="34" charset="0"/>
            </a:endParaRPr>
          </a:p>
        </p:txBody>
      </p:sp>
      <p:sp>
        <p:nvSpPr>
          <p:cNvPr id="80901" name="Замещающий номер слайда 1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algn="r" defTabSz="449580" eaLnBrk="0" hangingPunct="0">
              <a:buClrTx/>
              <a:buSzPct val="45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2" name="Заметки 5"/>
          <p:cNvSpPr>
            <a:spLocks noGrp="true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Текстовое поле 180224"/>
          <p:cNvSpPr txBox="true"/>
          <p:nvPr/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marL="215900" lvl="0" indent="-210820" algn="r" defTabSz="449580">
              <a:buSzPct val="45000"/>
              <a:tabLst>
                <a:tab pos="215900" algn="l"/>
                <a:tab pos="663575" algn="l"/>
                <a:tab pos="1113155" algn="l"/>
                <a:tab pos="1562100" algn="l"/>
                <a:tab pos="2011680" algn="l"/>
                <a:tab pos="2460625" algn="l"/>
                <a:tab pos="2910205" algn="l"/>
                <a:tab pos="3359150" algn="l"/>
                <a:tab pos="3808730" algn="l"/>
                <a:tab pos="4257675" algn="l"/>
                <a:tab pos="4707255" algn="l"/>
                <a:tab pos="5156200" algn="l"/>
                <a:tab pos="5605780" algn="l"/>
                <a:tab pos="6054725" algn="l"/>
                <a:tab pos="6504305" algn="l"/>
                <a:tab pos="6953250" algn="l"/>
                <a:tab pos="7402830" algn="l"/>
                <a:tab pos="7851775" algn="l"/>
                <a:tab pos="8301355" algn="l"/>
                <a:tab pos="8750300" algn="l"/>
                <a:tab pos="9199880" algn="l"/>
              </a:tabLst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82947" name="Замещающий образ слайда 180225"/>
          <p:cNvSpPr>
            <a:spLocks noGrp="true" noRot="true" noChangeAspect="true" noTextEdit="true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 cap="flat"/>
        </p:spPr>
      </p:sp>
      <p:sp>
        <p:nvSpPr>
          <p:cNvPr id="82948" name="Текстовое поле 180226"/>
          <p:cNvSpPr txBox="true"/>
          <p:nvPr/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>
              <a:buFont typeface="Times New Roman" panose="02020603050405020304" pitchFamily="18" charset="0"/>
              <a:buNone/>
            </a:pPr>
            <a:endParaRPr lang="ru-RU" altLang="en-US" dirty="0">
              <a:latin typeface="Arial" panose="020B0604020202020204" pitchFamily="34" charset="0"/>
            </a:endParaRPr>
          </a:p>
        </p:txBody>
      </p:sp>
      <p:sp>
        <p:nvSpPr>
          <p:cNvPr id="82949" name="Замещающий номер слайда 1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algn="r" defTabSz="449580" eaLnBrk="0" hangingPunct="0">
              <a:buClrTx/>
              <a:buSzPct val="45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fld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ru-RU" altLang="x-none" dirty="0"/>
          </a:p>
        </p:txBody>
      </p:sp>
      <p:sp>
        <p:nvSpPr>
          <p:cNvPr id="13315" name="Номер слайда 3"/>
          <p:cNvSpPr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ru-RU" altLang="x-none" sz="1200" dirty="0"/>
            </a:fld>
            <a:endParaRPr lang="ru-RU" altLang="x-none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2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ru-RU" altLang="x-none" dirty="0"/>
          </a:p>
        </p:txBody>
      </p:sp>
      <p:sp>
        <p:nvSpPr>
          <p:cNvPr id="25603" name="Номер слайда 3"/>
          <p:cNvSpPr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ru-RU" altLang="x-none" sz="1200" dirty="0"/>
            </a:fld>
            <a:endParaRPr lang="ru-RU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true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true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true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true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true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true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true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true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true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  <p:sp>
        <p:nvSpPr>
          <p:cNvPr id="17" name="TextBox 16"/>
          <p:cNvSpPr txBox="true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true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true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true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true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true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true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true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true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true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true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true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true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true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base.garant.ru/73841778/24e2d574e4ec3b578afff7c00b0b75a7/#block_100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base.garant.ru/74680206/748a3ec36c6c67c2109966799db685ea/#block_1000" TargetMode="External"/><Relationship Id="rId6" Type="http://schemas.openxmlformats.org/officeDocument/2006/relationships/hyperlink" Target="https://base.garant.ru/10103955/1cafb24d049dcd1e7707a22d98e9858f/#block_5003" TargetMode="External"/><Relationship Id="rId5" Type="http://schemas.openxmlformats.org/officeDocument/2006/relationships/hyperlink" Target="https://base.garant.ru/12185557/948c9c0734b6e944a4727660f2d5a027/#block_200" TargetMode="External"/><Relationship Id="rId4" Type="http://schemas.openxmlformats.org/officeDocument/2006/relationships/hyperlink" Target="https://base.garant.ru/10103955/1cafb24d049dcd1e7707a22d98e9858f/#block_5007" TargetMode="External"/><Relationship Id="rId3" Type="http://schemas.openxmlformats.org/officeDocument/2006/relationships/hyperlink" Target="https://base.garant.ru/188276/53f89421bbdaf741eb2d1ecc4ddb4c33/#block_1000" TargetMode="External"/><Relationship Id="rId2" Type="http://schemas.openxmlformats.org/officeDocument/2006/relationships/hyperlink" Target="https://base.garant.ru/10103955/1cafb24d049dcd1e7707a22d98e9858f/#block_5001" TargetMode="External"/><Relationship Id="rId1" Type="http://schemas.openxmlformats.org/officeDocument/2006/relationships/hyperlink" Target="https://base.garant.ru/10103955/1cafb24d049dcd1e7707a22d98e9858f/#block_500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media" Target="file:///C:\Users\Kirill\Desktop\&#1056;&#1072;&#1073;&#1086;&#1090;&#1072;\&#1059;&#1050;&#1055;\&#1058;&#1077;&#1084;&#1072;%201\sirena.mp3" TargetMode="External"/><Relationship Id="rId3" Type="http://schemas.openxmlformats.org/officeDocument/2006/relationships/audio" Target="file:///C:\Users\Kirill\Desktop\&#1056;&#1072;&#1073;&#1086;&#1090;&#1072;\&#1059;&#1050;&#1055;\&#1058;&#1077;&#1084;&#1072;%201\sirena.mp3" TargetMode="Externa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3" Type="http://schemas.microsoft.com/office/2007/relationships/media" Target="file:///C:\Users\IGOR\Desktop\&#1055;&#1056;&#1045;&#1047;&#1045;&#1053;&#1058;&#1040;&#1062;&#1048;&#1048;%20&#1055;&#1040;&#1054;%20&#1060;&#1054;&#1056;&#1058;&#1059;&#1052;\&#1058;&#1077;&#1084;&#1072;%202\sirena.mp3" TargetMode="External"/><Relationship Id="rId2" Type="http://schemas.openxmlformats.org/officeDocument/2006/relationships/audio" Target="file:///C:\Users\IGOR\Desktop\&#1055;&#1056;&#1045;&#1047;&#1045;&#1053;&#1058;&#1040;&#1062;&#1048;&#1048;%20&#1055;&#1040;&#1054;%20&#1060;&#1054;&#1056;&#1058;&#1059;&#1052;\&#1058;&#1077;&#1084;&#1072;%202\sirena.mp3" TargetMode="Externa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hyperlink" Target="file:///C:\Users\IGOR\Desktop\&#1055;&#1056;&#1045;&#1047;&#1045;&#1053;&#1058;&#1040;&#1062;&#1048;&#1048;%20&#1055;&#1040;&#1054;%20&#1060;&#1054;&#1056;&#1058;&#1059;&#1052;\&#1058;&#1077;&#1084;&#1072;%202\&#1042;&#1054;&#1047;&#1044;&#1059;&#1064;&#1053;&#1040;&#1071;%20&#1058;&#1056;&#1045;&#1042;&#1054;&#1043;&#1040;.mp4" TargetMode="External"/><Relationship Id="rId5" Type="http://schemas.openxmlformats.org/officeDocument/2006/relationships/slide" Target="slide25.xml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hyperlink" Target="file:///C:\Users\IGOR\Desktop\&#1055;&#1056;&#1045;&#1047;&#1045;&#1053;&#1058;&#1040;&#1062;&#1048;&#1048;%20&#1055;&#1040;&#1054;%20&#1060;&#1054;&#1056;&#1058;&#1059;&#1052;\&#1058;&#1077;&#1084;&#1072;%202\&#1054;&#1058;&#1041;&#1054;&#1049;%20&#1042;&#1054;&#1047;&#1044;&#1059;&#1064;&#1053;&#1054;&#1049;%20&#1058;&#1056;&#1045;&#1042;&#1054;&#1043;&#1048;.mp4" TargetMode="External"/><Relationship Id="rId5" Type="http://schemas.openxmlformats.org/officeDocument/2006/relationships/slide" Target="slide25.xml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25.xml"/><Relationship Id="rId7" Type="http://schemas.openxmlformats.org/officeDocument/2006/relationships/slide" Target="slide24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22.png"/><Relationship Id="rId3" Type="http://schemas.microsoft.com/office/2007/relationships/media" Target="file:///C:\Users\IGOR\Desktop\&#1055;&#1056;&#1045;&#1047;&#1045;&#1053;&#1058;&#1040;&#1062;&#1048;&#1048;%20&#1055;&#1040;&#1054;%20&#1060;&#1054;&#1056;&#1058;&#1059;&#1052;\&#1058;&#1077;&#1084;&#1072;%202\sirena.mp3" TargetMode="External"/><Relationship Id="rId2" Type="http://schemas.openxmlformats.org/officeDocument/2006/relationships/audio" Target="file:///C:\Users\IGOR\Desktop\&#1055;&#1056;&#1045;&#1047;&#1045;&#1053;&#1058;&#1040;&#1062;&#1048;&#1048;%20&#1055;&#1040;&#1054;%20&#1060;&#1054;&#1056;&#1058;&#1059;&#1052;\&#1058;&#1077;&#1084;&#1072;%202\sirena.mp3" TargetMode="Externa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25.xml"/><Relationship Id="rId7" Type="http://schemas.openxmlformats.org/officeDocument/2006/relationships/slide" Target="slide24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22.png"/><Relationship Id="rId3" Type="http://schemas.microsoft.com/office/2007/relationships/media" Target="file:///C:\Users\IGOR\Desktop\&#1055;&#1056;&#1045;&#1047;&#1045;&#1053;&#1058;&#1040;&#1062;&#1048;&#1048;%20&#1055;&#1040;&#1054;%20&#1060;&#1054;&#1056;&#1058;&#1059;&#1052;\&#1058;&#1077;&#1084;&#1072;%202\sirena.mp3" TargetMode="External"/><Relationship Id="rId2" Type="http://schemas.openxmlformats.org/officeDocument/2006/relationships/audio" Target="file:///C:\Users\IGOR\Desktop\&#1055;&#1056;&#1045;&#1047;&#1045;&#1053;&#1058;&#1040;&#1062;&#1048;&#1048;%20&#1055;&#1040;&#1054;%20&#1060;&#1054;&#1056;&#1058;&#1059;&#1052;\&#1058;&#1077;&#1084;&#1072;%202\sirena.mp3" TargetMode="Externa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media" Target="file:///C:\Users\IGOR\Desktop\&#1055;&#1056;&#1045;&#1047;&#1045;&#1053;&#1058;&#1040;&#1062;&#1048;&#1048;%20&#1055;&#1040;&#1054;%20&#1060;&#1054;&#1056;&#1058;&#1059;&#1052;\&#1058;&#1077;&#1084;&#1072;%202\sirena.mp3" TargetMode="External"/><Relationship Id="rId3" Type="http://schemas.openxmlformats.org/officeDocument/2006/relationships/audio" Target="file:///C:\Users\IGOR\Desktop\&#1055;&#1056;&#1045;&#1047;&#1045;&#1053;&#1058;&#1040;&#1062;&#1048;&#1048;%20&#1055;&#1040;&#1054;%20&#1060;&#1054;&#1056;&#1058;&#1059;&#1052;\&#1058;&#1077;&#1084;&#1072;%202\sirena.mp3" TargetMode="External"/><Relationship Id="rId2" Type="http://schemas.openxmlformats.org/officeDocument/2006/relationships/slide" Target="slide16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microsoft.com/office/2007/relationships/media" Target="file:///C:\Users\IGOR\Desktop\&#1055;&#1056;&#1045;&#1047;&#1045;&#1053;&#1058;&#1040;&#1062;&#1048;&#1048;%20&#1055;&#1040;&#1054;%20&#1060;&#1054;&#1056;&#1058;&#1059;&#1052;\&#1058;&#1077;&#1084;&#1072;%202\sirena.mp3" TargetMode="External"/><Relationship Id="rId2" Type="http://schemas.openxmlformats.org/officeDocument/2006/relationships/audio" Target="file:///C:\Users\IGOR\Desktop\&#1055;&#1056;&#1045;&#1047;&#1045;&#1053;&#1058;&#1040;&#1062;&#1048;&#1048;%20&#1055;&#1040;&#1054;%20&#1060;&#1054;&#1056;&#1058;&#1059;&#1052;\&#1058;&#1077;&#1084;&#1072;%202\sirena.mp3" TargetMode="Externa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microsoft.com/office/2007/relationships/media" Target="file:///C:\Users\IGOR\Desktop\&#1055;&#1056;&#1045;&#1047;&#1045;&#1053;&#1058;&#1040;&#1062;&#1048;&#1048;%20&#1055;&#1040;&#1054;%20&#1060;&#1054;&#1056;&#1058;&#1059;&#1052;\&#1058;&#1077;&#1084;&#1072;%202\sirena.mp3" TargetMode="External"/><Relationship Id="rId2" Type="http://schemas.openxmlformats.org/officeDocument/2006/relationships/audio" Target="file:///C:\Users\IGOR\Desktop\&#1055;&#1056;&#1045;&#1047;&#1045;&#1053;&#1058;&#1040;&#1062;&#1048;&#1048;%20&#1055;&#1040;&#1054;%20&#1060;&#1054;&#1056;&#1058;&#1059;&#1052;\&#1058;&#1077;&#1084;&#1072;%202\sirena.mp3" TargetMode="External"/><Relationship Id="rId1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microsoft.com/office/2007/relationships/media" Target="file:///C:\Users\IGOR\Desktop\&#1055;&#1056;&#1045;&#1047;&#1045;&#1053;&#1058;&#1040;&#1062;&#1048;&#1048;%20&#1055;&#1040;&#1054;%20&#1060;&#1054;&#1056;&#1058;&#1059;&#1052;\&#1058;&#1077;&#1084;&#1072;%202\sirena.mp3" TargetMode="External"/><Relationship Id="rId2" Type="http://schemas.openxmlformats.org/officeDocument/2006/relationships/audio" Target="file:///C:\Users\IGOR\Desktop\&#1055;&#1056;&#1045;&#1047;&#1045;&#1053;&#1058;&#1040;&#1062;&#1048;&#1048;%20&#1055;&#1040;&#1054;%20&#1060;&#1054;&#1056;&#1058;&#1059;&#1052;\&#1058;&#1077;&#1084;&#1072;%202\sirena.mp3" TargetMode="Externa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media" Target="file:///C:\Users\IGOR\Desktop\&#1055;&#1056;&#1045;&#1047;&#1045;&#1053;&#1058;&#1040;&#1062;&#1048;&#1048;%20&#1055;&#1040;&#1054;%20&#1060;&#1054;&#1056;&#1058;&#1059;&#1052;\&#1058;&#1077;&#1084;&#1072;%202\sirena.mp3" TargetMode="External"/><Relationship Id="rId3" Type="http://schemas.openxmlformats.org/officeDocument/2006/relationships/audio" Target="file:///C:\Users\IGOR\Desktop\&#1055;&#1056;&#1045;&#1047;&#1045;&#1053;&#1058;&#1040;&#1062;&#1048;&#1048;%20&#1055;&#1040;&#1054;%20&#1060;&#1054;&#1056;&#1058;&#1059;&#1052;\&#1058;&#1077;&#1084;&#1072;%202\sirena.mp3" TargetMode="External"/><Relationship Id="rId2" Type="http://schemas.openxmlformats.org/officeDocument/2006/relationships/slide" Target="slide17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microsoft.com/office/2007/relationships/media" Target="file:///C:\Users\IGOR\Desktop\&#1055;&#1056;&#1045;&#1047;&#1045;&#1053;&#1058;&#1040;&#1062;&#1048;&#1048;%20&#1055;&#1040;&#1054;%20&#1060;&#1054;&#1056;&#1058;&#1059;&#1052;\&#1058;&#1077;&#1084;&#1072;%202\sirena.mp3" TargetMode="External"/><Relationship Id="rId2" Type="http://schemas.openxmlformats.org/officeDocument/2006/relationships/audio" Target="file:///C:\Users\IGOR\Desktop\&#1055;&#1056;&#1045;&#1047;&#1045;&#1053;&#1058;&#1040;&#1062;&#1048;&#1048;%20&#1055;&#1040;&#1054;%20&#1060;&#1054;&#1056;&#1058;&#1059;&#1052;\&#1058;&#1077;&#1084;&#1072;%202\sirena.mp3" TargetMode="Externa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porvata.ru/pics/Reichstag_flag.jpg" TargetMode="External"/><Relationship Id="rId8" Type="http://schemas.openxmlformats.org/officeDocument/2006/relationships/image" Target="../media/image6.jpeg"/><Relationship Id="rId7" Type="http://schemas.openxmlformats.org/officeDocument/2006/relationships/hyperlink" Target="http://www.tournavigator.ru/upload_data/articles/leningradskaya/rekonstrukcia/3084.jpg" TargetMode="External"/><Relationship Id="rId6" Type="http://schemas.openxmlformats.org/officeDocument/2006/relationships/image" Target="../media/image5.jpeg"/><Relationship Id="rId5" Type="http://schemas.openxmlformats.org/officeDocument/2006/relationships/hyperlink" Target="http://young.rzd.ru/dbmm/images/41/4080/3478993" TargetMode="External"/><Relationship Id="rId4" Type="http://schemas.openxmlformats.org/officeDocument/2006/relationships/image" Target="../media/image4.jpeg"/><Relationship Id="rId3" Type="http://schemas.openxmlformats.org/officeDocument/2006/relationships/hyperlink" Target="http://cs10500.userapi.com/u156425377/-14/x_6967d673.jpg" TargetMode="External"/><Relationship Id="rId2" Type="http://schemas.openxmlformats.org/officeDocument/2006/relationships/image" Target="../media/image3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10" Type="http://schemas.openxmlformats.org/officeDocument/2006/relationships/image" Target="../media/image7.jpeg"/><Relationship Id="rId1" Type="http://schemas.openxmlformats.org/officeDocument/2006/relationships/hyperlink" Target="http://www.ote4estvo.ru/uploads/1294315958_f_1855725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NULL" TargetMode="Externa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hyperlink" Target="http://docs.cntd.ru/document/420246589/" TargetMode="Externa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hyperlink" Target="http://docs.cntd.ru/document/420327289" TargetMode="External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hyperlink" Target="http://docs.cntd.ru/document/420386596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Текстовое поле 6144"/>
          <p:cNvSpPr txBox="true"/>
          <p:nvPr/>
        </p:nvSpPr>
        <p:spPr>
          <a:xfrm>
            <a:off x="2209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ru-RU" altLang="en-US" dirty="0">
              <a:latin typeface="Arial" panose="020B0604020202020204" pitchFamily="34" charset="0"/>
            </a:endParaRPr>
          </a:p>
        </p:txBody>
      </p:sp>
      <p:sp>
        <p:nvSpPr>
          <p:cNvPr id="91138" name="Текстовое поле 6145"/>
          <p:cNvSpPr txBox="true"/>
          <p:nvPr/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ru-RU" altLang="en-US" dirty="0">
              <a:latin typeface="Arial" panose="020B0604020202020204" pitchFamily="34" charset="0"/>
            </a:endParaRPr>
          </a:p>
        </p:txBody>
      </p:sp>
      <p:pic>
        <p:nvPicPr>
          <p:cNvPr id="91139" name="Изображение 614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-53975"/>
            <a:ext cx="9144000" cy="691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0" name="Изображение 614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657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true"/>
          </p:cNvSpPr>
          <p:nvPr/>
        </p:nvSpPr>
        <p:spPr>
          <a:xfrm>
            <a:off x="4858246" y="100082"/>
            <a:ext cx="7052808" cy="642771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algn="ctr" eaLnBrk="0" fontAlgn="auto" hangingPunct="0"/>
            <a:r>
              <a:rPr lang="ru-RU" altLang="zh-CN" sz="4200" dirty="0">
                <a:solidFill>
                  <a:srgbClr val="A50021"/>
                </a:solidFill>
                <a:latin typeface="Calibri" panose="020F0502020204030204" charset="0"/>
              </a:rPr>
              <a:t>   </a:t>
            </a:r>
            <a:endParaRPr lang="ru-RU" altLang="zh-CN" sz="4200" dirty="0">
              <a:solidFill>
                <a:srgbClr val="A50021"/>
              </a:solidFill>
              <a:latin typeface="Calibri" panose="020F0502020204030204" charset="0"/>
            </a:endParaRPr>
          </a:p>
          <a:p>
            <a:pPr algn="ctr" eaLnBrk="0" fontAlgn="auto" hangingPunct="0"/>
            <a:r>
              <a:rPr lang="ru-RU" altLang="zh-CN" sz="4200" b="1" dirty="0">
                <a:solidFill>
                  <a:srgbClr val="A50021"/>
                </a:solidFill>
                <a:latin typeface="Calibri" panose="020F0502020204030204" charset="0"/>
              </a:rPr>
              <a:t>Гражданская оборона</a:t>
            </a:r>
            <a:r>
              <a:rPr lang="ru-RU" altLang="zh-CN" sz="4200" b="1" dirty="0">
                <a:solidFill>
                  <a:schemeClr val="tx2"/>
                </a:solidFill>
                <a:latin typeface="Calibri" panose="020F0502020204030204" charset="0"/>
              </a:rPr>
              <a:t> </a:t>
            </a:r>
            <a:r>
              <a:rPr lang="ru-RU" altLang="zh-CN" sz="3200" b="1" dirty="0">
                <a:solidFill>
                  <a:srgbClr val="C00000"/>
                </a:solidFill>
                <a:latin typeface="Calibri" panose="020F0502020204030204" charset="0"/>
              </a:rPr>
              <a:t>–</a:t>
            </a:r>
            <a:r>
              <a:rPr lang="ru-RU" altLang="zh-CN" sz="3200" dirty="0">
                <a:solidFill>
                  <a:srgbClr val="003366"/>
                </a:solidFill>
                <a:latin typeface="Calibri" panose="020F0502020204030204" charset="0"/>
              </a:rPr>
              <a:t> </a:t>
            </a:r>
            <a:br>
              <a:rPr lang="ru-RU" altLang="zh-CN" sz="3200" dirty="0">
                <a:solidFill>
                  <a:srgbClr val="003366"/>
                </a:solidFill>
                <a:latin typeface="Calibri" panose="020F0502020204030204" charset="0"/>
              </a:rPr>
            </a:br>
            <a:r>
              <a:rPr lang="ru-RU" altLang="zh-CN" sz="3600" b="1" dirty="0">
                <a:solidFill>
                  <a:srgbClr val="003366"/>
                </a:solidFill>
                <a:latin typeface="Calibri" panose="020F0502020204030204" charset="0"/>
              </a:rPr>
              <a:t>это система мероприятий по подготовке к защите и  по защите населения, материальных и культурных ценностей на территории РФ от опасностей, возникающих при военных</a:t>
            </a:r>
            <a:r>
              <a:rPr lang="ru-RU" altLang="zh-CN" sz="3600" b="1" dirty="0">
                <a:solidFill>
                  <a:srgbClr val="A50021"/>
                </a:solidFill>
                <a:latin typeface="Calibri" panose="020F0502020204030204" charset="0"/>
              </a:rPr>
              <a:t> </a:t>
            </a:r>
            <a:r>
              <a:rPr lang="ru-RU" altLang="zh-CN" sz="3600" b="1" dirty="0">
                <a:solidFill>
                  <a:srgbClr val="003366"/>
                </a:solidFill>
                <a:latin typeface="Calibri" panose="020F0502020204030204" charset="0"/>
              </a:rPr>
              <a:t>конфликтах или вследствие этих конфликтов, а также при ЧС природного и техногенного характера</a:t>
            </a:r>
            <a:br>
              <a:rPr lang="ru-RU" altLang="zh-CN" sz="3600" b="1" dirty="0">
                <a:solidFill>
                  <a:srgbClr val="003366"/>
                </a:solidFill>
                <a:latin typeface="Calibri" panose="020F0502020204030204" charset="0"/>
              </a:rPr>
            </a:br>
            <a:r>
              <a:rPr lang="ru-RU" altLang="zh-CN" sz="2400" b="1" dirty="0">
                <a:solidFill>
                  <a:srgbClr val="003366"/>
                </a:solidFill>
                <a:latin typeface="Calibri" panose="020F0502020204030204" charset="0"/>
              </a:rPr>
              <a:t>(ст. 1 №28-ФЗ от 12 февраля 1998 г. </a:t>
            </a:r>
            <a:br>
              <a:rPr lang="ru-RU" altLang="zh-CN" sz="2400" b="1" dirty="0">
                <a:solidFill>
                  <a:srgbClr val="003366"/>
                </a:solidFill>
                <a:latin typeface="Calibri" panose="020F0502020204030204" charset="0"/>
              </a:rPr>
            </a:br>
            <a:r>
              <a:rPr lang="ru-RU" altLang="zh-CN" sz="2400" b="1" dirty="0">
                <a:solidFill>
                  <a:srgbClr val="003366"/>
                </a:solidFill>
                <a:latin typeface="Calibri" panose="020F0502020204030204" charset="0"/>
              </a:rPr>
              <a:t>«О гражданской обороне»)</a:t>
            </a:r>
            <a:endParaRPr lang="ru-RU" altLang="zh-CN" sz="2400" b="1" dirty="0">
              <a:solidFill>
                <a:srgbClr val="003366"/>
              </a:solidFill>
              <a:latin typeface="Calibri" panose="020F0502020204030204" charset="0"/>
            </a:endParaRPr>
          </a:p>
        </p:txBody>
      </p:sp>
      <p:sp>
        <p:nvSpPr>
          <p:cNvPr id="2" name="Rectangle 6"/>
          <p:cNvSpPr>
            <a:spLocks noChangeArrowheads="true"/>
          </p:cNvSpPr>
          <p:nvPr/>
        </p:nvSpPr>
        <p:spPr bwMode="auto">
          <a:xfrm>
            <a:off x="1618158" y="1759765"/>
            <a:ext cx="3240088" cy="4103688"/>
          </a:xfrm>
          <a:prstGeom prst="rect">
            <a:avLst/>
          </a:prstGeom>
          <a:solidFill>
            <a:srgbClr val="FF9FDF"/>
          </a:solidFill>
          <a:ln w="9525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Федеральный закон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 12.02.98 г. № 28-ФЗ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«О гражданской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обороне»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52886" y="-920611"/>
            <a:ext cx="10515600" cy="120777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Основными задачами в области гражданской обороны являются:</a:t>
            </a:r>
            <a:b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b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75835" y="1328170"/>
            <a:ext cx="7889493" cy="8807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false"/>
          </a:gradFill>
        </p:spPr>
        <p:txBody>
          <a:bodyPr>
            <a:normAutofit fontScale="25000" lnSpcReduction="20000"/>
          </a:bodyPr>
          <a:lstStyle/>
          <a:p>
            <a:pPr indent="342900" algn="l"/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населения в области гражданской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обороны;</a:t>
            </a:r>
            <a:r>
              <a:rPr lang="ru-RU" sz="5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</a:t>
            </a:r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об опасностях, возникающих при военных конфликтах или вследствие этих конфликтов, а также при чрезвычайных ситуациях природного и техногенного характера;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населения, материальных и культурных ценностей в безопасные районы;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населению средств индивидуальной и коллективной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защиты;</a:t>
            </a:r>
            <a:r>
              <a:rPr lang="ru-RU" sz="5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по световой маскировке и другим видам маскировки;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аварийно-спасательных и других неотложных работ в случае возникновения опасностей для населения при военных конфликтах или вследствие этих конфликтов, а также при чрезвычайных ситуациях природного и техногенного характера;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жизнеобеспечение населения, пострадавшего при военных конфликтах или вследствие этих конфликтов, а также при чрезвычайных ситуациях природного и техногенного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характера;</a:t>
            </a:r>
            <a:r>
              <a:rPr lang="ru-RU" sz="5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борьба</a:t>
            </a:r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пожарами, возникшими при военных конфликтах или вследствие этих конфликтов;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и обозначение районов, подвергшихся радиоактивному, химическому, биологическому или иному заражению;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обработка населения, обеззараживание зданий и сооружений, специальная обработка техники и территорий;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 поддержание порядка в районах, пострадавших при военных конфликтах или вследствие этих конфликтов, а также при чрезвычайных ситуациях природного и техногенного характера;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срочное восстановление функционирования необходимых коммунальных служб в военное время;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срочное захоронение трупов в военное время;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устойчивости функционирования организаций, необходимых для выживания населения при военных конфликтах или вследствие этих конфликтов, а также при чрезвычайных ситуациях природного и техногенного характера;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l"/>
            <a:r>
              <a:rPr lang="ru-RU" sz="5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постоянной готовности сил и средств гражданской обороны.</a:t>
            </a:r>
            <a:endParaRPr lang="ru-RU" sz="5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Что такое гражданская оборона в современном понимании? | Международный  мультимедийный пресс-центр МИА «Россия сегодня»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8313099" y="1416243"/>
            <a:ext cx="3525947" cy="21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ражданская оборона в школе | ГБОУ СОШ пос. Сургут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8565328" y="4212771"/>
            <a:ext cx="3273718" cy="212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true"/>
          <p:nvPr/>
        </p:nvSpPr>
        <p:spPr>
          <a:xfrm>
            <a:off x="1765576" y="519127"/>
            <a:ext cx="9850755" cy="211301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pPr algn="ctr" defTabSz="449580" eaLnBrk="0" hangingPunct="0">
              <a:spcBef>
                <a:spcPts val="2250"/>
              </a:spcBef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Вопрос 2.</a:t>
            </a:r>
            <a:endParaRPr lang="ru-RU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defTabSz="449580" eaLnBrk="0" hangingPunct="0">
              <a:spcBef>
                <a:spcPts val="2250"/>
              </a:spcBef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Обязанности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населения по ГО, защите от ЧС природного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defTabSz="449580" eaLnBrk="0" fontAlgn="auto" hangingPunct="0">
              <a:spcBef>
                <a:spcPts val="0"/>
              </a:spcBef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и техногенного характера и обеспечению пожарной безопасности 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676400" y="-61872"/>
            <a:ext cx="10515600" cy="1647647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Права и обязанности граждан РФ в области гражданской обороны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b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2307771" y="1740535"/>
            <a:ext cx="9601200" cy="3331845"/>
          </a:xfrm>
          <a:noFill/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dirty="0"/>
              <a:t>проходят обучение способам защиты от опасностей, возникающих при ведении военных действий или вследствие этих действий;</a:t>
            </a:r>
            <a:endParaRPr lang="ru-RU" sz="2000" dirty="0"/>
          </a:p>
          <a:p>
            <a:r>
              <a:rPr lang="ru-RU" sz="2000" dirty="0"/>
              <a:t>-принимают участие в проведении других мероприятий по гражданской обороне;</a:t>
            </a:r>
            <a:endParaRPr lang="ru-RU" sz="2000" dirty="0"/>
          </a:p>
          <a:p>
            <a:r>
              <a:rPr lang="ru-RU" sz="2000" dirty="0"/>
              <a:t>-оказывают содействие органам государственной власти и организациям в решении задач в области гражданской обороны.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6277" y="4617539"/>
            <a:ext cx="9372694" cy="163121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FF0000"/>
                </a:solidFill>
              </a:rPr>
              <a:t>Неисполнение должностными лицами и гражданами РФ обязанностей в области гражданской обороны влечет ответственность в соответствии с законодательством РФ.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5" name="Rectangle 6"/>
          <p:cNvSpPr>
            <a:spLocks noChangeArrowheads="true"/>
          </p:cNvSpPr>
          <p:nvPr/>
        </p:nvSpPr>
        <p:spPr bwMode="auto">
          <a:xfrm>
            <a:off x="283029" y="1803439"/>
            <a:ext cx="1907044" cy="2670801"/>
          </a:xfrm>
          <a:prstGeom prst="rect">
            <a:avLst/>
          </a:prstGeom>
          <a:solidFill>
            <a:srgbClr val="FF9FDF"/>
          </a:solidFill>
          <a:ln w="9525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Федеральный закон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 12.02.1998 г. № 28-ФЗ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«О гражданской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обороне»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676400" y="353961"/>
            <a:ext cx="10515600" cy="10520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Обязанности граждан РФ в области защиты от ЧС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b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2445422" y="1593050"/>
            <a:ext cx="9601200" cy="5117465"/>
          </a:xfrm>
          <a:noFill/>
        </p:spPr>
        <p:txBody>
          <a:bodyPr>
            <a:noAutofit/>
          </a:bodyPr>
          <a:lstStyle/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rgbClr val="464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законы и иные нормативные правовые акты Российской Федерации, законы и иные нормативные правовые акты субъектов Российской Федерации в области защиты населения и территорий от чрезвычайных ситуаций;</a:t>
            </a:r>
            <a:endParaRPr lang="ru-RU" sz="1600" b="0" i="0" dirty="0">
              <a:solidFill>
                <a:srgbClr val="464C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0" i="0" dirty="0">
                <a:solidFill>
                  <a:srgbClr val="464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меры безопасности в быту и повседневной трудовой деятельности, не допускать нарушений производственной и технологической дисциплины, требований экологической безопасности, которые могут привести к возникновению чрезвычайных ситуаций;</a:t>
            </a:r>
            <a:endParaRPr lang="ru-RU" sz="1600" b="0" i="0" dirty="0">
              <a:solidFill>
                <a:srgbClr val="464C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0" i="0" dirty="0">
                <a:solidFill>
                  <a:srgbClr val="464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основные способы защиты населения и территорий от чрезвычайных ситуаций, приемы оказания первой помощи пострадавшим, правила охраны жизни людей на водных объектах, правила пользования коллективными и индивидуальными средствами защиты, постоянно совершенствовать свои знания и практические навыки в указанной области;</a:t>
            </a:r>
            <a:endParaRPr lang="ru-RU" sz="1600" b="0" i="0" dirty="0">
              <a:solidFill>
                <a:srgbClr val="464C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0" i="0" dirty="0">
                <a:solidFill>
                  <a:srgbClr val="464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установленные в соответствии с настоящим Федеральным законом </a:t>
            </a:r>
            <a:r>
              <a:rPr lang="ru-RU" sz="1600" b="0" i="0" u="none" strike="noStrike" dirty="0">
                <a:solidFill>
                  <a:srgbClr val="3272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правила</a:t>
            </a:r>
            <a:r>
              <a:rPr lang="ru-RU" sz="1600" b="0" i="0" dirty="0">
                <a:solidFill>
                  <a:srgbClr val="464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поведения при введении режима повышенной готовности или чрезвычайной ситуации;</a:t>
            </a:r>
            <a:endParaRPr lang="ru-RU" sz="1600" b="0" i="0" dirty="0">
              <a:solidFill>
                <a:srgbClr val="464C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0" i="0" dirty="0">
                <a:solidFill>
                  <a:srgbClr val="464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оказывать содействие в проведении аварийно-спасательных и других неотложных работ;</a:t>
            </a:r>
            <a:endParaRPr lang="ru-RU" sz="1600" b="0" i="0" dirty="0">
              <a:solidFill>
                <a:srgbClr val="464C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0" i="0" dirty="0">
                <a:solidFill>
                  <a:srgbClr val="464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эвакуироваться с территории, на которой существует угроза возникновения чрезвычайной ситуации, или из зоны чрезвычайной ситуации при получении информации о проведении эвакуационных мероприятий.</a:t>
            </a:r>
            <a:endParaRPr lang="ru-RU" sz="1600" b="0" i="0" dirty="0">
              <a:solidFill>
                <a:srgbClr val="464C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1600" b="0" i="0" u="none" strike="noStrike" dirty="0">
                <a:solidFill>
                  <a:srgbClr val="FFFFFF"/>
                </a:solidFill>
                <a:effectLst/>
                <a:latin typeface="PT Serif" panose="020A0603040505020204" pitchFamily="18" charset="-52"/>
              </a:rPr>
            </a:br>
            <a:endParaRPr lang="ru-RU" sz="1600" dirty="0"/>
          </a:p>
        </p:txBody>
      </p:sp>
      <p:sp>
        <p:nvSpPr>
          <p:cNvPr id="5" name="Rectangle 6"/>
          <p:cNvSpPr>
            <a:spLocks noChangeArrowheads="true"/>
          </p:cNvSpPr>
          <p:nvPr/>
        </p:nvSpPr>
        <p:spPr bwMode="auto">
          <a:xfrm>
            <a:off x="283029" y="1887569"/>
            <a:ext cx="2029580" cy="2617485"/>
          </a:xfrm>
          <a:prstGeom prst="rect">
            <a:avLst/>
          </a:prstGeom>
          <a:solidFill>
            <a:srgbClr val="FF9FDF"/>
          </a:solidFill>
          <a:ln w="9525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1200" b="1" dirty="0">
              <a:solidFill>
                <a:srgbClr val="2227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Федеральный закон 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от 21.12.1994 г. № 68-ФЗ 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"О защите населения и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территорий от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чрезвычайных ситуаций 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природного и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техногенного характера" 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527749" y="130628"/>
            <a:ext cx="10515600" cy="10984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Права и обязанности граждан РФ в области пожарной безопасности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b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2307771" y="1229031"/>
            <a:ext cx="9601200" cy="5498340"/>
          </a:xfrm>
          <a:noFill/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ru-RU" sz="2200" dirty="0"/>
              <a:t> </a:t>
            </a:r>
            <a:r>
              <a:rPr lang="ru-RU" sz="2500" b="0" i="0" u="sng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Граждане имеют право на:</a:t>
            </a:r>
            <a:endParaRPr lang="ru-RU" sz="2500" b="0" i="0" u="sng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защиту их жизни, здоровья и имущества в случае </a:t>
            </a:r>
            <a:r>
              <a:rPr lang="ru-RU" sz="2500" b="0" i="0" u="none" strike="noStrike" dirty="0">
                <a:solidFill>
                  <a:srgbClr val="3272C0"/>
                </a:solidFill>
                <a:effectLst/>
                <a:latin typeface="PT Serif" panose="020A0603040505020204" pitchFamily="18" charset="-52"/>
                <a:hlinkClick r:id="rId1"/>
              </a:rPr>
              <a:t>пожара</a:t>
            </a:r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;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возмещение ущерба, причиненного пожаром, в порядке, установленном действующим законодательством;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участие в установлении причин пожара, нанесшего ущерб их здоровью и имуществу;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получение информации по вопросам </a:t>
            </a:r>
            <a:r>
              <a:rPr lang="ru-RU" sz="2500" b="0" i="0" u="none" strike="noStrike" dirty="0">
                <a:solidFill>
                  <a:srgbClr val="3272C0"/>
                </a:solidFill>
                <a:effectLst/>
                <a:latin typeface="PT Serif" panose="020A0603040505020204" pitchFamily="18" charset="-52"/>
                <a:hlinkClick r:id="rId2"/>
              </a:rPr>
              <a:t>пожарной безопасности</a:t>
            </a:r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, в том числе в установленном </a:t>
            </a:r>
            <a:r>
              <a:rPr lang="ru-RU" sz="2500" b="0" i="0" u="none" strike="noStrike" dirty="0">
                <a:solidFill>
                  <a:srgbClr val="3272C0"/>
                </a:solidFill>
                <a:effectLst/>
                <a:latin typeface="PT Serif" panose="020A0603040505020204" pitchFamily="18" charset="-52"/>
                <a:hlinkClick r:id="rId3"/>
              </a:rPr>
              <a:t>порядке</a:t>
            </a:r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 от органов управления и подразделений </a:t>
            </a:r>
            <a:r>
              <a:rPr lang="ru-RU" sz="2500" b="0" i="0" u="none" strike="noStrike" dirty="0">
                <a:solidFill>
                  <a:srgbClr val="3272C0"/>
                </a:solidFill>
                <a:effectLst/>
                <a:latin typeface="PT Serif" panose="020A0603040505020204" pitchFamily="18" charset="-52"/>
                <a:hlinkClick r:id="rId4"/>
              </a:rPr>
              <a:t>пожарной охраны</a:t>
            </a:r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;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участие в обеспечении пожарной безопасности, в том числе в установленном </a:t>
            </a:r>
            <a:r>
              <a:rPr lang="ru-RU" sz="2500" b="0" i="0" u="none" strike="noStrike" dirty="0">
                <a:solidFill>
                  <a:srgbClr val="3272C0"/>
                </a:solidFill>
                <a:effectLst/>
                <a:latin typeface="PT Serif" panose="020A0603040505020204" pitchFamily="18" charset="-52"/>
                <a:hlinkClick r:id="rId5"/>
              </a:rPr>
              <a:t>порядке</a:t>
            </a:r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 в деятельности добровольной пожарной охраны.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marL="0" indent="0" algn="l">
              <a:buNone/>
            </a:pPr>
            <a:r>
              <a:rPr lang="ru-RU" sz="2500" b="0" i="0" u="sng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Граждане обязаны:</a:t>
            </a:r>
            <a:endParaRPr lang="ru-RU" sz="2500" b="0" i="0" u="sng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соблюдать </a:t>
            </a:r>
            <a:r>
              <a:rPr lang="ru-RU" sz="2500" b="0" i="0" u="none" strike="noStrike" dirty="0">
                <a:solidFill>
                  <a:srgbClr val="3272C0"/>
                </a:solidFill>
                <a:effectLst/>
                <a:latin typeface="PT Serif" panose="020A0603040505020204" pitchFamily="18" charset="-52"/>
                <a:hlinkClick r:id="rId6"/>
              </a:rPr>
              <a:t>требования пожарной безопасности</a:t>
            </a:r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;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иметь в помещениях и строениях, находящихся в их собственности (пользовании), первичные средства тушения пожаров и противопожарный инвентарь в соответствии с </a:t>
            </a:r>
            <a:r>
              <a:rPr lang="ru-RU" sz="2500" b="0" i="0" u="none" strike="noStrike" dirty="0">
                <a:solidFill>
                  <a:srgbClr val="3272C0"/>
                </a:solidFill>
                <a:effectLst/>
                <a:latin typeface="PT Serif" panose="020A0603040505020204" pitchFamily="18" charset="-52"/>
                <a:hlinkClick r:id="rId7"/>
              </a:rPr>
              <a:t>правилами</a:t>
            </a:r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 противопожарного режима и перечнями, утвержденными соответствующими органами местного самоуправления;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при обнаружении пожаров немедленно уведомлять о них пожарную охрану;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до прибытия пожарной охраны принимать посильные меры по спасению людей, имущества и тушению пожаров;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оказывать содействие пожарной охране при тушении пожаров;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выполнять предписания, постановления и иные законные требования должностных лиц государственного пожарного надзора;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algn="l"/>
            <a:r>
              <a:rPr lang="ru-RU" sz="2500" b="0" i="0" dirty="0">
                <a:solidFill>
                  <a:srgbClr val="464C55"/>
                </a:solidFill>
                <a:effectLst/>
                <a:latin typeface="PT Serif" panose="020A0603040505020204" pitchFamily="18" charset="-52"/>
              </a:rPr>
              <a:t>предоставлять в порядке, установленном законодательством Российской Федерации, возможность должностным лицам государственного пожарного надзора проводить обследования и проверки принадлежащих им производственных, хозяйственных и иных помещений и строений (за исключением жилых помещений), территорий, земельных участков в целях контроля за соблюдением требований пожарной безопасности и пресечения их нарушений.</a:t>
            </a:r>
            <a:endParaRPr lang="ru-RU" sz="2500" b="0" i="0" dirty="0">
              <a:solidFill>
                <a:srgbClr val="464C55"/>
              </a:solidFill>
              <a:effectLst/>
              <a:latin typeface="PT Serif" panose="020A0603040505020204" pitchFamily="18" charset="-52"/>
            </a:endParaRPr>
          </a:p>
          <a:p>
            <a:pPr marL="0" indent="0" algn="l">
              <a:buNone/>
            </a:pPr>
            <a:endParaRPr lang="ru-RU" sz="2500" b="0" i="0" dirty="0">
              <a:solidFill>
                <a:srgbClr val="22272F"/>
              </a:solidFill>
              <a:effectLst/>
              <a:latin typeface="PT Serif" panose="020A0603040505020204" pitchFamily="18" charset="-52"/>
            </a:endParaRPr>
          </a:p>
          <a:p>
            <a:endParaRPr lang="ru-RU" dirty="0"/>
          </a:p>
        </p:txBody>
      </p:sp>
      <p:sp>
        <p:nvSpPr>
          <p:cNvPr id="5" name="Rectangle 6"/>
          <p:cNvSpPr>
            <a:spLocks noChangeArrowheads="true"/>
          </p:cNvSpPr>
          <p:nvPr/>
        </p:nvSpPr>
        <p:spPr bwMode="auto">
          <a:xfrm>
            <a:off x="402771" y="2060942"/>
            <a:ext cx="1905000" cy="2736115"/>
          </a:xfrm>
          <a:prstGeom prst="rect">
            <a:avLst/>
          </a:prstGeom>
          <a:solidFill>
            <a:srgbClr val="FF9FDF"/>
          </a:solidFill>
          <a:ln w="9525">
            <a:solidFill>
              <a:schemeClr val="tx1"/>
            </a:solidFill>
            <a:miter lim="800000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Федеральный закон 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от 21.12.1994 г. № 68-ФЗ 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«О пожарной 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безопасности»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true"/>
          </p:cNvSpPr>
          <p:nvPr>
            <p:ph type="ctrTitle"/>
          </p:nvPr>
        </p:nvSpPr>
        <p:spPr>
          <a:xfrm>
            <a:off x="2209800" y="450850"/>
            <a:ext cx="7772400" cy="2041525"/>
          </a:xfrm>
        </p:spPr>
        <p:txBody>
          <a:bodyPr vert="horz" wrap="square" lIns="91440" tIns="45720" rIns="91440" bIns="45720" anchor="ctr"/>
          <a:lstStyle/>
          <a:p>
            <a:pPr defTabSz="457200"/>
            <a:br>
              <a:rPr lang="ru-RU" altLang="x-none" i="1" dirty="0"/>
            </a:br>
            <a:endParaRPr lang="ru-RU" altLang="x-none" dirty="0"/>
          </a:p>
        </p:txBody>
      </p:sp>
      <p:sp>
        <p:nvSpPr>
          <p:cNvPr id="3" name="TextBox 2"/>
          <p:cNvSpPr txBox="true"/>
          <p:nvPr/>
        </p:nvSpPr>
        <p:spPr>
          <a:xfrm>
            <a:off x="2209923" y="872147"/>
            <a:ext cx="9379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altLang="x-none" sz="1800" b="1" dirty="0">
                <a:latin typeface="Times New Roman" panose="02020603050405020304" pitchFamily="18" charset="0"/>
              </a:rPr>
              <a:t>Вопрос 3.</a:t>
            </a:r>
            <a:endParaRPr lang="ru-RU" altLang="x-none" sz="1800" b="1" dirty="0"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800" b="1" dirty="0">
                <a:latin typeface="Times New Roman" panose="02020603050405020304" pitchFamily="18" charset="0"/>
              </a:rPr>
              <a:t>Порядок </a:t>
            </a:r>
            <a:r>
              <a:rPr lang="en-US" altLang="ru-RU" sz="1800" b="1" dirty="0">
                <a:latin typeface="Times New Roman" panose="02020603050405020304" pitchFamily="18" charset="0"/>
              </a:rPr>
              <a:t>информирования населения о ЧС. Порядок действия населения по </a:t>
            </a:r>
            <a:r>
              <a:rPr lang="ru-RU" altLang="x-none" sz="1800" b="1" dirty="0">
                <a:latin typeface="Times New Roman" panose="02020603050405020304" pitchFamily="18" charset="0"/>
              </a:rPr>
              <a:t>сигнал</a:t>
            </a:r>
            <a:r>
              <a:rPr lang="en-US" altLang="ru-RU" sz="1800" b="1" dirty="0">
                <a:latin typeface="Times New Roman" panose="02020603050405020304" pitchFamily="18" charset="0"/>
              </a:rPr>
              <a:t>у</a:t>
            </a:r>
            <a:r>
              <a:rPr lang="ru-RU" altLang="x-none" sz="1800" b="1" dirty="0">
                <a:latin typeface="Times New Roman" panose="02020603050405020304" pitchFamily="18" charset="0"/>
              </a:rPr>
              <a:t> «ВНИМАНИЕ ВСЕМ!» </a:t>
            </a:r>
            <a:r>
              <a:rPr lang="en-US" altLang="ru-RU" sz="1800" b="1" dirty="0">
                <a:latin typeface="Times New Roman" panose="02020603050405020304" pitchFamily="18" charset="0"/>
              </a:rPr>
              <a:t>и речевым сообщением органов, специально уполномоченных решать задачи ГО и задачи предупреждения и ликвидации ЧС</a:t>
            </a:r>
            <a:r>
              <a:rPr lang="ru-RU" altLang="x-none" sz="1800" b="1" dirty="0">
                <a:latin typeface="Times New Roman" panose="02020603050405020304" pitchFamily="18" charset="0"/>
              </a:rPr>
              <a:t>.</a:t>
            </a:r>
            <a:endParaRPr lang="ru-RU" altLang="x-none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Заголовок 1"/>
          <p:cNvSpPr txBox="true"/>
          <p:nvPr/>
        </p:nvSpPr>
        <p:spPr>
          <a:xfrm>
            <a:off x="2238347" y="188862"/>
            <a:ext cx="7776988" cy="431825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+mj-ea"/>
                <a:cs typeface="+mj-cs"/>
              </a:rPr>
              <a:t>«ВНИМАНИЕ ВСЕМ!»</a:t>
            </a:r>
            <a:endParaRPr kumimoji="0" lang="ru-RU" sz="32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1703388" y="930275"/>
            <a:ext cx="8785225" cy="1284280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oto Sans CJK SC" panose="020B0600000000000000" charset="-122"/>
                <a:cs typeface="Noto Sans CJK SC" panose="020B0600000000000000" charset="-122"/>
              </a:rPr>
              <a:t>ФЕДЕРАЛЬНЫЙ ЗАКОН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oto Sans CJK SC" panose="020B0600000000000000" charset="-122"/>
                <a:cs typeface="Noto Sans CJK SC" panose="020B0600000000000000" charset="-122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oto Sans CJK SC" panose="020B0600000000000000" charset="-122"/>
                <a:cs typeface="Noto Sans CJK SC" panose="020B0600000000000000" charset="-122"/>
              </a:rPr>
              <a:t>от 21 декабря 1994 года № 68-ФЗ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oto Sans CJK SC" panose="020B0600000000000000" charset="-122"/>
                <a:cs typeface="Noto Sans CJK SC" panose="020B0600000000000000" charset="-122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oto Sans CJK SC" panose="020B0600000000000000" charset="-122"/>
                <a:cs typeface="Noto Sans CJK SC" panose="020B0600000000000000" charset="-122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oto Sans CJK SC" panose="020B0600000000000000" charset="-122"/>
                <a:cs typeface="Noto Sans CJK SC" panose="020B0600000000000000" charset="-122"/>
              </a:rPr>
              <a:t>«О  защите населения  и  территорий  от чрезвычайных ситуаций  природного  и  техногенного характера».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Noto Sans CJK SC" panose="020B0600000000000000" charset="-122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Noto Sans CJK SC" panose="020B0600000000000000" charset="-122"/>
            </a:endParaRPr>
          </a:p>
        </p:txBody>
      </p:sp>
      <p:sp>
        <p:nvSpPr>
          <p:cNvPr id="4101" name="AutoShape 11" descr="ÐÐ°ÑÑÐ¸Ð½ÐºÐ¸ Ð¿Ð¾ Ð·Ð°Ð¿ÑÐ¾ÑÑ ÐÐÐ£Ð Ð­ÐÐÐÐ¢Ð ÐÐ¡ÐÐ ÐÐ Ð°ÑÐ´Ð¸ ÑÐ°Ð¹Ð»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03388" y="2606675"/>
            <a:ext cx="4035425" cy="3965575"/>
          </a:xfrm>
          <a:prstGeom prst="wedgeRoundRectCallout">
            <a:avLst>
              <a:gd name="adj1" fmla="val 53103"/>
              <a:gd name="adj2" fmla="val -588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Оповещение населения о ЧС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Tx/>
              <a:buFont typeface="Arial" panose="020B0604020202020204" pitchFamily="34" charset="0"/>
              <a:buChar char="-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это доведение до населения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сигналов оповещения и экстренной информации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 об опасностях,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возникающих при угрозе возникновения или возникновении ЧС природного и техногенного характера,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а также при ведении военных действий или вследствие этих действий,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о правилах поведения населения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 и необходимости проведения мероприятий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по защите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953125" y="2606675"/>
            <a:ext cx="4535488" cy="3965575"/>
          </a:xfrm>
          <a:prstGeom prst="wedgeRoundRectCallout">
            <a:avLst>
              <a:gd name="adj1" fmla="val 783"/>
              <a:gd name="adj2" fmla="val -5818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Информирование населения о ЧС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-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 это доведение до населения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через средства массовой информации и по иным каналам информации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о прогнозируемых и возникших ЧС,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 принимаемых мерах по обеспечению безопасности населения и территорий,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 приемах и способах защиты,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а также проведение пропаганды знаний в области гражданской обороны, защиты населения и территорий от чрезвычайных ситуаций,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" panose="020B0600000000000000" charset="-122"/>
                <a:cs typeface="Times New Roman" panose="02020603050405020304" pitchFamily="18" charset="0"/>
              </a:rPr>
              <a:t>в том числе обеспечения безопасности людей на водных объектах, и обеспечения пожарной безопасности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" panose="020B0600000000000000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1703388" y="5214938"/>
            <a:ext cx="8785225" cy="1500188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Основным средством доведения сигнала являются электросирены (непрерывное звучание), также прерывистые гудки предприятий и всех видов транспорта. </a:t>
            </a:r>
            <a:endParaRPr lang="ru-RU" altLang="x-none" sz="18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Основной способ оповещения населения </a:t>
            </a:r>
            <a:r>
              <a:rPr lang="ru-RU" altLang="x-none" sz="1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altLang="x-none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передача речевой информации с использованием сетей проводного вещания, радиовещания и телевидения независимо от ведомственной принадлежности и форм собственности.</a:t>
            </a:r>
            <a:endParaRPr lang="ru-RU" altLang="x-none" sz="18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Заголовок 1"/>
          <p:cNvSpPr txBox="true"/>
          <p:nvPr/>
        </p:nvSpPr>
        <p:spPr>
          <a:xfrm>
            <a:off x="2238347" y="188862"/>
            <a:ext cx="7776988" cy="431825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+mj-ea"/>
                <a:cs typeface="+mj-cs"/>
              </a:rPr>
              <a:t>«ВНИМАНИЕ ВСЕМ!»</a:t>
            </a:r>
            <a:endParaRPr kumimoji="0" lang="ru-RU" sz="32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1703388" y="1143000"/>
            <a:ext cx="5678488" cy="3857625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Единый сигнал </a:t>
            </a:r>
            <a:r>
              <a:rPr lang="ru-RU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«Внимание всем!»,</a:t>
            </a:r>
            <a:r>
              <a:rPr lang="ru-RU" altLang="x-none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x-none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подается:</a:t>
            </a:r>
            <a:endParaRPr lang="ru-RU" altLang="x-none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altLang="x-non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населенных пунктах;</a:t>
            </a:r>
            <a:endParaRPr lang="ru-RU" altLang="x-none" sz="2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altLang="x-non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объектах экономики при угрозе или в случае:</a:t>
            </a:r>
            <a:endParaRPr lang="ru-RU" altLang="x-none" sz="2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altLang="x-non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возникновения аварии;</a:t>
            </a:r>
            <a:endParaRPr lang="ru-RU" altLang="x-none" sz="2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altLang="x-non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катастрофы; </a:t>
            </a:r>
            <a:endParaRPr lang="ru-RU" altLang="x-none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altLang="x-non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стихийного бедствия;</a:t>
            </a:r>
            <a:endParaRPr lang="ru-RU" altLang="x-none" sz="2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altLang="x-non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воздушной опасности; </a:t>
            </a:r>
            <a:endParaRPr lang="ru-RU" altLang="x-none" sz="2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altLang="x-non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угрозы химического заражения;</a:t>
            </a:r>
            <a:endParaRPr lang="ru-RU" altLang="x-none" sz="2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altLang="x-non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угрозы радиоактивного загрязнения;</a:t>
            </a:r>
            <a:endParaRPr lang="ru-RU" altLang="x-none" sz="2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altLang="x-non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других видов угроз для персонала и населения.</a:t>
            </a:r>
            <a:endParaRPr lang="ru-RU" altLang="x-none" sz="20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AutoShape 11" descr="ÐÐ°ÑÑÐ¸Ð½ÐºÐ¸ Ð¿Ð¾ Ð·Ð°Ð¿ÑÐ¾ÑÑ ÐÐÐ£Ð Ð­ÐÐÐÐ¢Ð ÐÐ¡ÐÐ ÐÐ Ð°ÑÐ´Ð¸ ÑÐ°Ð¹Ð»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pic>
        <p:nvPicPr>
          <p:cNvPr id="5132" name="Picture 1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720" y="3500437"/>
            <a:ext cx="2296616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irena.mp3">
            <a:hlinkClick r:id="" action="ppaction://media"/>
          </p:cNvPr>
          <p:cNvPicPr>
            <a:picLocks noRot="true" noChangeAspect="true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3375" y="2071688"/>
            <a:ext cx="2535238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Выноска со стрелкой вниз 11"/>
          <p:cNvSpPr/>
          <p:nvPr/>
        </p:nvSpPr>
        <p:spPr>
          <a:xfrm>
            <a:off x="7718425" y="1143000"/>
            <a:ext cx="2820988" cy="889000"/>
          </a:xfrm>
          <a:prstGeom prst="downArrowCallou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СИРЕНА ГРАЖДАНСКОЙ ОБОРОНЫ</a:t>
            </a:r>
            <a:endParaRPr lang="ru-RU" altLang="x-none" sz="1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НАЖАТЬ!!! </a:t>
            </a:r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7" name="Picture 5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87047" y="4857760"/>
            <a:ext cx="260156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9076" name="Picture 4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020" y="2607462"/>
            <a:ext cx="2519593" cy="1672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1-15.png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Заголовок 1"/>
          <p:cNvSpPr txBox="true"/>
          <p:nvPr/>
        </p:nvSpPr>
        <p:spPr>
          <a:xfrm>
            <a:off x="2238347" y="188862"/>
            <a:ext cx="7776988" cy="431825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+mj-ea"/>
                <a:cs typeface="+mj-cs"/>
              </a:rPr>
              <a:t>«ВНИМАНИЕ ВСЕМ!»</a:t>
            </a:r>
            <a:endParaRPr kumimoji="0" lang="ru-RU" sz="32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1703387" y="930275"/>
            <a:ext cx="8785225" cy="1284280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r>
              <a:rPr lang="ru-RU" altLang="x-none" b="1" i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исполнительной власти субъектов Российской Федерации и органы местного самоуправления разрабатывают тексты речевых сообщений для оповещения и информирования населения и организуют их запись на магнитные и иные носители информации</a:t>
            </a:r>
            <a:endParaRPr lang="ru-RU" altLang="x-none" b="1" i="1" strike="noStrike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" name="AutoShape 11" descr="ÐÐ°ÑÑÐ¸Ð½ÐºÐ¸ Ð¿Ð¾ Ð·Ð°Ð¿ÑÐ¾ÑÑ ÐÐÐ£Ð Ð­ÐÐÐÐ¢Ð ÐÐ¡ÐÐ ÐÐ Ð°ÑÐ´Ð¸ ÑÐ°Ð¹Ð»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03388" y="2606675"/>
            <a:ext cx="5106988" cy="1965325"/>
          </a:xfrm>
          <a:prstGeom prst="wedgeRoundRectCallout">
            <a:avLst>
              <a:gd name="adj1" fmla="val 76546"/>
              <a:gd name="adj2" fmla="val -3167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342900" algn="just" eaLnBrk="0" hangingPunct="0"/>
            <a:r>
              <a:rPr lang="ru-RU" altLang="x-none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Речевая информация длительностью не более 5 минут передается населению, как правило, из студий телерадиовещания с перерывом программ вещания. </a:t>
            </a:r>
            <a:endParaRPr lang="ru-RU" altLang="x-none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342900" algn="just" eaLnBrk="0" hangingPunct="0"/>
            <a:r>
              <a:rPr lang="ru-RU" altLang="x-none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Допускается 3-кратное повторение передачи речевой информации.</a:t>
            </a:r>
            <a:endParaRPr lang="ru-RU" altLang="x-none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703388" y="4857750"/>
            <a:ext cx="5321300" cy="1785938"/>
          </a:xfrm>
          <a:prstGeom prst="wedgeRoundRectCallout">
            <a:avLst>
              <a:gd name="adj1" fmla="val 74860"/>
              <a:gd name="adj2" fmla="val -327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исключительных, не терпящих отлагательства случаях допускается передача с целью оповещения кратких речевых сообщений способом прямой передачи или в магнитной записи непосредственно с рабочих мест оперативных дежурных  ЦУКС, ЕДДС</a:t>
            </a:r>
            <a:endParaRPr lang="ru-RU" altLang="x-none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true">
            <a:spLocks noChangeArrowheads="true"/>
          </p:cNvSpPr>
          <p:nvPr/>
        </p:nvSpPr>
        <p:spPr bwMode="auto">
          <a:xfrm>
            <a:off x="2178658" y="529563"/>
            <a:ext cx="9660834" cy="30564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lIns="90000" tIns="46800" rIns="90000" bIns="46800"/>
          <a:lstStyle/>
          <a:p>
            <a:pPr marR="0" algn="ctr" defTabSz="449580" eaLnBrk="0" hangingPunct="0">
              <a:lnSpc>
                <a:spcPct val="80000"/>
              </a:lnSpc>
              <a:spcBef>
                <a:spcPts val="2250"/>
              </a:spcBef>
              <a:buClrTx/>
              <a:buSz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/>
            </a:pPr>
            <a:r>
              <a:rPr lang="ru-RU" altLang="ru-RU" sz="2800" b="1" dirty="0">
                <a:latin typeface="Times New Roman" panose="02020603050405020304" pitchFamily="18" charset="0"/>
                <a:sym typeface="+mn-ea"/>
              </a:rPr>
              <a:t>Тема 1 </a:t>
            </a:r>
            <a:endParaRPr lang="ru-RU" altLang="ru-RU" sz="2800" b="1" dirty="0">
              <a:latin typeface="Times New Roman" panose="02020603050405020304" pitchFamily="18" charset="0"/>
              <a:sym typeface="+mn-ea"/>
            </a:endParaRPr>
          </a:p>
          <a:p>
            <a:pPr marR="0" algn="ctr" defTabSz="449580" eaLnBrk="0" hangingPunct="0">
              <a:lnSpc>
                <a:spcPts val="2000"/>
              </a:lnSpc>
              <a:spcBef>
                <a:spcPts val="2250"/>
              </a:spcBef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/>
            </a:pPr>
            <a:r>
              <a:rPr lang="en-US" altLang="ru-RU" sz="2800" b="1" dirty="0">
                <a:latin typeface="Times New Roman" panose="02020603050405020304" pitchFamily="18" charset="0"/>
                <a:sym typeface="Noto Sans CJK SC" panose="020B0600000000000000" charset="-122"/>
              </a:rPr>
              <a:t>Обязанности населения по ГО и </a:t>
            </a:r>
            <a:r>
              <a:rPr lang="en-US" altLang="ru-RU" sz="2800" b="1" dirty="0" err="1">
                <a:latin typeface="Times New Roman" panose="02020603050405020304" pitchFamily="18" charset="0"/>
                <a:sym typeface="Noto Sans CJK SC" panose="020B0600000000000000" charset="-122"/>
              </a:rPr>
              <a:t>защите</a:t>
            </a:r>
            <a:r>
              <a:rPr lang="en-US" altLang="ru-RU" sz="2800" b="1" dirty="0">
                <a:latin typeface="Times New Roman" panose="02020603050405020304" pitchFamily="18" charset="0"/>
                <a:sym typeface="Noto Sans CJK SC" panose="020B0600000000000000" charset="-122"/>
              </a:rPr>
              <a:t> </a:t>
            </a:r>
            <a:r>
              <a:rPr lang="en-US" altLang="ru-RU" sz="2800" b="1" dirty="0" err="1">
                <a:latin typeface="Times New Roman" panose="02020603050405020304" pitchFamily="18" charset="0"/>
                <a:sym typeface="Noto Sans CJK SC" panose="020B0600000000000000" charset="-122"/>
              </a:rPr>
              <a:t>от</a:t>
            </a:r>
            <a:r>
              <a:rPr lang="en-US" altLang="ru-RU" sz="2800" b="1" dirty="0">
                <a:latin typeface="Times New Roman" panose="02020603050405020304" pitchFamily="18" charset="0"/>
                <a:sym typeface="Noto Sans CJK SC" panose="020B0600000000000000" charset="-122"/>
              </a:rPr>
              <a:t> ЧС. </a:t>
            </a:r>
            <a:endParaRPr lang="en-US" altLang="ru-RU" sz="2800" b="1" dirty="0">
              <a:latin typeface="Times New Roman" panose="02020603050405020304" pitchFamily="18" charset="0"/>
              <a:sym typeface="Noto Sans CJK SC" panose="020B0600000000000000" charset="-122"/>
            </a:endParaRPr>
          </a:p>
          <a:p>
            <a:pPr marR="0" algn="ctr" defTabSz="449580" eaLnBrk="0" hangingPunct="0">
              <a:lnSpc>
                <a:spcPts val="2000"/>
              </a:lnSpc>
              <a:spcBef>
                <a:spcPts val="2250"/>
              </a:spcBef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/>
            </a:pPr>
            <a:r>
              <a:rPr lang="en-US" altLang="ru-RU" sz="2800" b="1" dirty="0">
                <a:latin typeface="Times New Roman" panose="02020603050405020304" pitchFamily="18" charset="0"/>
                <a:sym typeface="Noto Sans CJK SC" panose="020B0600000000000000" charset="-122"/>
              </a:rPr>
              <a:t>Порядок оповещения населения о ЧС. </a:t>
            </a:r>
            <a:endParaRPr lang="ru-RU" altLang="ru-RU" sz="2800" b="1" dirty="0">
              <a:latin typeface="Times New Roman" panose="02020603050405020304" pitchFamily="18" charset="0"/>
              <a:sym typeface="Noto Sans CJK SC" panose="020B0600000000000000" charset="-122"/>
            </a:endParaRPr>
          </a:p>
          <a:p>
            <a:pPr marR="0" algn="ctr" defTabSz="449580" eaLnBrk="0" hangingPunct="0">
              <a:lnSpc>
                <a:spcPts val="2000"/>
              </a:lnSpc>
              <a:spcBef>
                <a:spcPts val="2250"/>
              </a:spcBef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/>
            </a:pPr>
            <a:r>
              <a:rPr lang="en-US" altLang="ru-RU" sz="2800" b="1" dirty="0" err="1">
                <a:latin typeface="Times New Roman" panose="02020603050405020304" pitchFamily="18" charset="0"/>
                <a:sym typeface="Noto Sans CJK SC" panose="020B0600000000000000" charset="-122"/>
              </a:rPr>
              <a:t>Действия</a:t>
            </a:r>
            <a:r>
              <a:rPr lang="en-US" altLang="ru-RU" sz="2800" b="1" dirty="0">
                <a:latin typeface="Times New Roman" panose="02020603050405020304" pitchFamily="18" charset="0"/>
                <a:sym typeface="Noto Sans CJK SC" panose="020B0600000000000000" charset="-122"/>
              </a:rPr>
              <a:t> </a:t>
            </a:r>
            <a:r>
              <a:rPr lang="en-US" altLang="ru-RU" sz="2800" b="1" dirty="0" err="1">
                <a:latin typeface="Times New Roman" panose="02020603050405020304" pitchFamily="18" charset="0"/>
                <a:sym typeface="Noto Sans CJK SC" panose="020B0600000000000000" charset="-122"/>
              </a:rPr>
              <a:t>населения</a:t>
            </a:r>
            <a:r>
              <a:rPr lang="en-US" altLang="ru-RU" sz="2800" b="1" dirty="0">
                <a:latin typeface="Times New Roman" panose="02020603050405020304" pitchFamily="18" charset="0"/>
                <a:sym typeface="Noto Sans CJK SC" panose="020B0600000000000000" charset="-122"/>
              </a:rPr>
              <a:t> </a:t>
            </a:r>
            <a:r>
              <a:rPr lang="en-US" altLang="ru-RU" sz="2800" b="1" dirty="0" err="1">
                <a:latin typeface="Times New Roman" panose="02020603050405020304" pitchFamily="18" charset="0"/>
                <a:sym typeface="Noto Sans CJK SC" panose="020B0600000000000000" charset="-122"/>
              </a:rPr>
              <a:t>по</a:t>
            </a:r>
            <a:r>
              <a:rPr lang="en-US" altLang="ru-RU" sz="2800" b="1" dirty="0">
                <a:latin typeface="Times New Roman" panose="02020603050405020304" pitchFamily="18" charset="0"/>
                <a:sym typeface="Noto Sans CJK SC" panose="020B0600000000000000" charset="-122"/>
              </a:rPr>
              <a:t> сигналу «Внимание всем!» и </a:t>
            </a:r>
            <a:endParaRPr lang="ru-RU" altLang="ru-RU" sz="2800" b="1" dirty="0">
              <a:latin typeface="Times New Roman" panose="02020603050405020304" pitchFamily="18" charset="0"/>
              <a:sym typeface="Noto Sans CJK SC" panose="020B0600000000000000" charset="-122"/>
            </a:endParaRPr>
          </a:p>
          <a:p>
            <a:pPr marR="0" algn="ctr" defTabSz="449580" eaLnBrk="0" hangingPunct="0">
              <a:lnSpc>
                <a:spcPts val="2000"/>
              </a:lnSpc>
              <a:spcBef>
                <a:spcPts val="2250"/>
              </a:spcBef>
              <a:buClrTx/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/>
            </a:pPr>
            <a:r>
              <a:rPr lang="en-US" altLang="ru-RU" sz="2800" b="1" dirty="0" err="1">
                <a:latin typeface="Times New Roman" panose="02020603050405020304" pitchFamily="18" charset="0"/>
                <a:sym typeface="Noto Sans CJK SC" panose="020B0600000000000000" charset="-122"/>
              </a:rPr>
              <a:t>речевым</a:t>
            </a:r>
            <a:r>
              <a:rPr lang="en-US" altLang="ru-RU" sz="2800" b="1" dirty="0">
                <a:latin typeface="Times New Roman" panose="02020603050405020304" pitchFamily="18" charset="0"/>
                <a:sym typeface="Noto Sans CJK SC" panose="020B0600000000000000" charset="-122"/>
              </a:rPr>
              <a:t> сообщением</a:t>
            </a:r>
            <a:r>
              <a:rPr lang="ru-RU" altLang="ru-RU" sz="2800" b="1" dirty="0">
                <a:latin typeface="Times New Roman" panose="02020603050405020304" pitchFamily="18" charset="0"/>
                <a:sym typeface="Noto Sans CJK SC" panose="020B0600000000000000" charset="-122"/>
              </a:rPr>
              <a:t>.</a:t>
            </a:r>
            <a:endParaRPr lang="ru-RU" altLang="ru-RU" sz="2800" b="1" dirty="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Заголовок 1"/>
          <p:cNvSpPr txBox="true"/>
          <p:nvPr/>
        </p:nvSpPr>
        <p:spPr>
          <a:xfrm>
            <a:off x="2238347" y="188862"/>
            <a:ext cx="7776988" cy="431825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+mj-ea"/>
                <a:cs typeface="+mj-cs"/>
              </a:rPr>
              <a:t>«ВНИМАНИЕ ВСЕМ!»</a:t>
            </a:r>
            <a:endParaRPr kumimoji="0" lang="ru-RU" sz="32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0" name="AutoShape 11" descr="ÐÐ°ÑÑÐ¸Ð½ÐºÐ¸ Ð¿Ð¾ Ð·Ð°Ð¿ÑÐ¾ÑÑ ÐÐÐ£Ð Ð­ÐÐÐÐ¢Ð ÐÐ¡ÐÐ ÐÐ Ð°ÑÐ´Ð¸ ÑÐ°Ð¹Ð»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03388" y="1071563"/>
            <a:ext cx="5106988" cy="3357563"/>
          </a:xfrm>
          <a:prstGeom prst="wedgeRoundRectCallout">
            <a:avLst>
              <a:gd name="adj1" fmla="val 81532"/>
              <a:gd name="adj2" fmla="val -2827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С получением сигнала «Внимание всем!» все население и работники должны включить абонентские устройства проводного вещания, радиоприемники и телевизионные приемники для прослушивания экстренного сообщения. </a:t>
            </a:r>
            <a:endParaRPr lang="ru-RU" altLang="x-none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 указанному сигналу немедленно приводятся в готовность к передаче информации все расположенные на оповещаемой территории узлы проводного вещания, радиовещательные и телевизионные станции, включается сеть наружной звукофикации.</a:t>
            </a:r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703388" y="4572000"/>
            <a:ext cx="5106988" cy="2071688"/>
          </a:xfrm>
          <a:prstGeom prst="wedgeRoundRectCallout">
            <a:avLst>
              <a:gd name="adj1" fmla="val 64705"/>
              <a:gd name="adj2" fmla="val -10320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Доведение информации населению, находящемуся на транспортных узлах (вокзалы) и в транспортных средствах, а также оповещение указанного населения возлагается на руководителей соответствующих организаций. </a:t>
            </a:r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sirena.mp3">
            <a:hlinkClick r:id="" action="ppaction://media"/>
          </p:cNvPr>
          <p:cNvPicPr>
            <a:picLocks noRot="true" noChangeAspect="true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6450" y="1071563"/>
            <a:ext cx="2062163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Полилиния 8"/>
          <p:cNvSpPr/>
          <p:nvPr/>
        </p:nvSpPr>
        <p:spPr>
          <a:xfrm>
            <a:off x="7096125" y="4572000"/>
            <a:ext cx="3392488" cy="2071688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0850" algn="ctr" eaLnBrk="0" hangingPunct="0"/>
            <a:r>
              <a:rPr lang="ru-RU" altLang="x-none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Для оповещения и информирования населения также используются локальные системы оповещения в районах размещения потенциально опасных объектов.</a:t>
            </a:r>
            <a:endParaRPr lang="ru-RU" altLang="x-none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2947" name="Picture 3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5511" y="2611307"/>
            <a:ext cx="2705331" cy="181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Заголовок 1"/>
          <p:cNvSpPr txBox="true"/>
          <p:nvPr/>
        </p:nvSpPr>
        <p:spPr>
          <a:xfrm>
            <a:off x="2238347" y="188862"/>
            <a:ext cx="7776988" cy="431825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+mj-ea"/>
                <a:cs typeface="+mj-cs"/>
              </a:rPr>
              <a:t>«ВНИМАНИЕ ВСЕМ!»</a:t>
            </a:r>
            <a:endParaRPr kumimoji="0" lang="ru-RU" sz="32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1703388" y="930275"/>
            <a:ext cx="8785225" cy="1143000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400" b="1" dirty="0">
                <a:latin typeface="Times New Roman" panose="02020603050405020304" pitchFamily="18" charset="0"/>
              </a:rPr>
              <a:t>На каждый случай чрезвычайной ситуации местные органы власти совместно с управлениями ГО и ЧС готовят варианты текстовых сообщений.</a:t>
            </a:r>
            <a:endParaRPr lang="ru-RU" altLang="x-none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AutoShape 11" descr="ÐÐ°ÑÑÐ¸Ð½ÐºÐ¸ Ð¿Ð¾ Ð·Ð°Ð¿ÑÐ¾ÑÑ ÐÐÐ£Ð Ð­ÐÐÐÐ¢Ð ÐÐ¡ÐÐ ÐÐ Ð°ÑÐ´Ð¸ ÑÐ°Ð¹Ð»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5490369" y="107156"/>
            <a:ext cx="639763" cy="4572000"/>
          </a:xfrm>
          <a:prstGeom prst="stripedRightArrow">
            <a:avLst>
              <a:gd name="adj1" fmla="val 50000"/>
              <a:gd name="adj2" fmla="val 55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1703388" y="2713825"/>
            <a:ext cx="8809038" cy="3929885"/>
          </a:xfrm>
          <a:prstGeom prst="flowChartMultidocument">
            <a:avLst/>
          </a:prstGeom>
          <a:gradFill flip="none" rotWithShape="true"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215900" algn="ctr" defTabSz="457200" eaLnBrk="0" fontAlgn="base" hangingPunct="0">
              <a:buNone/>
              <a:tabLst>
                <a:tab pos="389255" algn="l"/>
              </a:tabLst>
            </a:pPr>
            <a:r>
              <a:rPr lang="ru-RU" altLang="x-none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структура текстового сообщения:</a:t>
            </a:r>
            <a:endParaRPr lang="ru-RU" altLang="x-none" sz="2400" b="1" strike="noStrike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15900" algn="ctr" defTabSz="457200" eaLnBrk="0" fontAlgn="base" hangingPunct="0">
              <a:buChar char="•"/>
              <a:tabLst>
                <a:tab pos="389255" algn="l"/>
              </a:tabLst>
            </a:pPr>
            <a:r>
              <a:rPr lang="ru-RU" altLang="x-none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факт угрозы;</a:t>
            </a:r>
            <a:endParaRPr lang="ru-RU" altLang="x-none" sz="20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15900" algn="ctr" defTabSz="457200" eaLnBrk="0" fontAlgn="base" hangingPunct="0">
              <a:buChar char="•"/>
              <a:tabLst>
                <a:tab pos="389255" algn="l"/>
              </a:tabLst>
            </a:pPr>
            <a:r>
              <a:rPr lang="ru-RU" altLang="x-none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поражающие факторы и направления их распространения;</a:t>
            </a:r>
            <a:endParaRPr lang="ru-RU" altLang="x-none" sz="20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15900" algn="ctr" defTabSz="457200" eaLnBrk="0" fontAlgn="base" hangingPunct="0">
              <a:buChar char="•"/>
              <a:tabLst>
                <a:tab pos="389255" algn="l"/>
              </a:tabLst>
            </a:pPr>
            <a:r>
              <a:rPr lang="ru-RU" altLang="x-none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населенные пункты, подверженные воздействию поражающих факторов;</a:t>
            </a:r>
            <a:endParaRPr lang="ru-RU" altLang="x-none" sz="20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15900" algn="ctr" defTabSz="457200" eaLnBrk="0" fontAlgn="base" hangingPunct="0">
              <a:buChar char="•"/>
              <a:tabLst>
                <a:tab pos="389255" algn="l"/>
              </a:tabLst>
            </a:pPr>
            <a:r>
              <a:rPr lang="ru-RU" altLang="x-none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действий производственного персонала и населения.</a:t>
            </a:r>
            <a:endParaRPr lang="ru-RU" altLang="x-none" sz="2000" b="1" strike="noStrike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tru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true"/>
          <p:nvPr/>
        </p:nvSpPr>
        <p:spPr>
          <a:xfrm>
            <a:off x="1885210" y="212692"/>
            <a:ext cx="8282755" cy="408021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ВОЗМОЖНЫЕ ТЕКСТЫ РЕЧЕВЫХ СООБЩЕНИЙ ПРИ УГРОЗЕ И НАПАДЕНИИ  ПРОТИВНИКА В ВОЕННОЕ ВРЕМЯ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sp>
        <p:nvSpPr>
          <p:cNvPr id="12292" name="AutoShape 2" descr="ÐÐ°ÑÑÐ¸Ð½ÐºÐ¸ Ð¿Ð¾ Ð·Ð°Ð¿ÑÐ¾ÑÑ Ð¾Ð¿Ð¾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33550" y="1170781"/>
            <a:ext cx="2630488" cy="1073150"/>
          </a:xfrm>
          <a:prstGeom prst="wedgeRoundRectCallout">
            <a:avLst>
              <a:gd name="adj1" fmla="val 119091"/>
              <a:gd name="adj2" fmla="val -459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latin typeface="Times New Roman" panose="02020603050405020304" pitchFamily="18" charset="0"/>
                <a:hlinkClick r:id="rId2" action="ppaction://hlinksldjump"/>
              </a:rPr>
              <a:t>«Воздушная тревога»</a:t>
            </a:r>
            <a:endParaRPr lang="ru-RU" altLang="x-none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679575" y="2586434"/>
            <a:ext cx="2630488" cy="1143000"/>
          </a:xfrm>
          <a:prstGeom prst="wedgeRoundRectCallout">
            <a:avLst>
              <a:gd name="adj1" fmla="val 113901"/>
              <a:gd name="adj2" fmla="val -537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3" action="ppaction://hlinksldjump"/>
              </a:rPr>
              <a:t>«Отбой воздушной тревоги»</a:t>
            </a:r>
            <a:endParaRPr lang="ru-RU" altLang="x-none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03388" y="4071938"/>
            <a:ext cx="2606675" cy="1071563"/>
          </a:xfrm>
          <a:prstGeom prst="wedgeRoundRectCallout">
            <a:avLst>
              <a:gd name="adj1" fmla="val 121489"/>
              <a:gd name="adj2" fmla="val -470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7200" algn="ctr" eaLnBrk="0" hangingPunct="0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4" action="ppaction://hlinksldjump"/>
              </a:rPr>
              <a:t>«Радиационная опасность»</a:t>
            </a:r>
            <a:endParaRPr lang="ru-RU" altLang="x-none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733550" y="5572125"/>
            <a:ext cx="2576513" cy="1071563"/>
          </a:xfrm>
          <a:prstGeom prst="wedgeRoundRectCallout">
            <a:avLst>
              <a:gd name="adj1" fmla="val 122414"/>
              <a:gd name="adj2" fmla="val -6081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5" action="ppaction://hlinksldjump"/>
              </a:rPr>
              <a:t>«Химическая тревога»</a:t>
            </a:r>
            <a:endParaRPr lang="ru-RU" altLang="x-none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6381753" y="1142984"/>
            <a:ext cx="4106860" cy="5715016"/>
          </a:xfrm>
          <a:prstGeom prst="flowChartDocument">
            <a:avLst/>
          </a:prstGeom>
          <a:gradFill flip="none" rotWithShape="true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7200" algn="ctr" eaLnBrk="0" fontAlgn="base" hangingPunct="0">
              <a:buNone/>
            </a:pPr>
            <a:r>
              <a:rPr lang="ru-RU" altLang="x-none" sz="16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"Внимание! Внимание! Граждане!</a:t>
            </a:r>
            <a:endParaRPr lang="ru-RU" altLang="x-none" sz="1600" b="1" strike="noStrike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eaLnBrk="0" fontAlgn="base" hangingPunct="0">
              <a:buNone/>
            </a:pPr>
            <a:r>
              <a:rPr lang="ru-RU" altLang="x-none" sz="1600" b="1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"Воздушная тревога", </a:t>
            </a:r>
            <a:endParaRPr lang="ru-RU" altLang="x-none" sz="1600" b="1" strike="noStrike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eaLnBrk="0" fontAlgn="base" hangingPunct="0">
              <a:buNone/>
            </a:pPr>
            <a:r>
              <a:rPr lang="ru-RU" altLang="x-none" sz="1600" b="1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"Воздушная тревога". </a:t>
            </a:r>
            <a:endParaRPr lang="ru-RU" altLang="x-none" sz="1600" b="1" strike="noStrike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eaLnBrk="0" fontAlgn="base" hangingPunct="0">
              <a:buNone/>
            </a:pPr>
            <a:r>
              <a:rPr lang="ru-RU" altLang="x-none" sz="1200" b="1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сообщение администрации муниципального образования ________________ городского поселения (дата, время) на территории поселения существует угроза непосредственного нападения воздушного противника.</a:t>
            </a:r>
            <a:endParaRPr lang="ru-RU" altLang="x-none" sz="1200" b="1" strike="noStrike" noProof="1">
              <a:latin typeface="Arial" panose="020B0604020202020204" pitchFamily="34" charset="0"/>
            </a:endParaRPr>
          </a:p>
          <a:p>
            <a:pPr lvl="0" indent="457200" algn="ctr" eaLnBrk="0" fontAlgn="base" hangingPunct="0">
              <a:buNone/>
            </a:pPr>
            <a:r>
              <a:rPr lang="ru-RU" altLang="x-none" sz="1200" b="1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необходимо: одеться самому, одеть детей; выключить газ, электроприборы, затушить печи, котлы; закрыть плотно двери и окна.</a:t>
            </a:r>
            <a:endParaRPr lang="ru-RU" altLang="x-none" sz="12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eaLnBrk="0" fontAlgn="base" hangingPunct="0">
              <a:buNone/>
            </a:pPr>
            <a:r>
              <a:rPr lang="ru-RU" altLang="x-none" sz="1200" b="1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 собой: средства индивидуальной защиты; запас продуктов питания и воды; личные документы и другие необходимые вещи.</a:t>
            </a:r>
            <a:endParaRPr lang="ru-RU" altLang="x-none" sz="12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eaLnBrk="0" fontAlgn="base" hangingPunct="0">
              <a:buNone/>
            </a:pPr>
            <a:r>
              <a:rPr lang="ru-RU" altLang="x-none" sz="1200" b="1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Погасить свет, предупредить соседей о "Воздушной тревоге".</a:t>
            </a:r>
            <a:endParaRPr lang="ru-RU" altLang="x-none" sz="12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eaLnBrk="0" fontAlgn="base" hangingPunct="0">
              <a:buNone/>
            </a:pPr>
            <a:r>
              <a:rPr lang="ru-RU" altLang="x-none" sz="1200" b="1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ближайшее защитное сооружение (убежище, подвал, погреб противорадиационное укрытие) и находиться там до сигнала "Отбой воздушной тревоги".</a:t>
            </a:r>
            <a:endParaRPr lang="ru-RU" altLang="x-none" sz="12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ctr" eaLnBrk="0" fontAlgn="base" hangingPunct="0">
              <a:buNone/>
            </a:pPr>
            <a:r>
              <a:rPr lang="ru-RU" altLang="x-none" sz="1200" b="1" strike="noStrike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прослушали сообщение администрации муниципального образования _________________ городского поселения.</a:t>
            </a:r>
            <a:endParaRPr lang="ru-RU" altLang="x-none" sz="1200" b="1" strike="noStrike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Управляющая кнопка: фильм 14">
            <a:hlinkClick r:id="rId6" action="ppaction://hlinkfile" highlightClick="true"/>
          </p:cNvPr>
          <p:cNvSpPr/>
          <p:nvPr/>
        </p:nvSpPr>
        <p:spPr>
          <a:xfrm>
            <a:off x="5095875" y="2857500"/>
            <a:ext cx="1042988" cy="1042988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true"/>
          <p:nvPr/>
        </p:nvSpPr>
        <p:spPr>
          <a:xfrm>
            <a:off x="1885210" y="212692"/>
            <a:ext cx="8282755" cy="408021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ВОЗМОЖНЫЕ ТЕКСТЫ РЕЧЕВЫХ СООБЩЕНИЙ ПРИ УГРОЗЕ И НАПАДЕНИИ  ПРОТИВНИКА В ВОЕННОЕ ВРЕМЯ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sp>
        <p:nvSpPr>
          <p:cNvPr id="14340" name="AutoShape 2" descr="ÐÐ°ÑÑÐ¸Ð½ÐºÐ¸ Ð¿Ð¾ Ð·Ð°Ð¿ÑÐ¾ÑÑ Ð¾Ð¿Ð¾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93875" y="1154111"/>
            <a:ext cx="2425700" cy="1001713"/>
          </a:xfrm>
          <a:prstGeom prst="wedgeRoundRectCallout">
            <a:avLst>
              <a:gd name="adj1" fmla="val 132182"/>
              <a:gd name="adj2" fmla="val -538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latin typeface="Times New Roman" panose="02020603050405020304" pitchFamily="18" charset="0"/>
                <a:hlinkClick r:id="rId2" action="ppaction://hlinksldjump"/>
              </a:rPr>
              <a:t>«Воздушная тревога»</a:t>
            </a:r>
            <a:endParaRPr lang="ru-RU" altLang="x-none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703388" y="2428875"/>
            <a:ext cx="2455863" cy="1071563"/>
          </a:xfrm>
          <a:prstGeom prst="wedgeRoundRectCallout">
            <a:avLst>
              <a:gd name="adj1" fmla="val 129873"/>
              <a:gd name="adj2" fmla="val -699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3" action="ppaction://hlinksldjump"/>
              </a:rPr>
              <a:t>Отбой воздушной тревоги»</a:t>
            </a:r>
            <a:endParaRPr lang="ru-RU" altLang="x-none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03388" y="4000500"/>
            <a:ext cx="2606675" cy="1143000"/>
          </a:xfrm>
          <a:prstGeom prst="wedgeRoundRectCallout">
            <a:avLst>
              <a:gd name="adj1" fmla="val 115075"/>
              <a:gd name="adj2" fmla="val -625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7200" algn="ctr" eaLnBrk="0" hangingPunct="0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4" action="ppaction://hlinksldjump"/>
              </a:rPr>
              <a:t>«Радиационная опасность»</a:t>
            </a:r>
            <a:endParaRPr lang="ru-RU" altLang="x-none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733550" y="5572125"/>
            <a:ext cx="2630488" cy="1071563"/>
          </a:xfrm>
          <a:prstGeom prst="wedgeRoundRectCallout">
            <a:avLst>
              <a:gd name="adj1" fmla="val 109045"/>
              <a:gd name="adj2" fmla="val -775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5" action="ppaction://hlinksldjump"/>
              </a:rPr>
              <a:t>«Химическая тревога»</a:t>
            </a:r>
            <a:endParaRPr lang="ru-RU" altLang="x-none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6381750" y="1143000"/>
            <a:ext cx="4106863" cy="5715000"/>
          </a:xfrm>
          <a:prstGeom prst="flowChartDocument">
            <a:avLst/>
          </a:prstGeom>
          <a:gradFill flip="none" rotWithShape="true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8900000" scaled="true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"</a:t>
            </a:r>
            <a:r>
              <a:rPr lang="ru-RU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Внимание! Внимание! Граждане! "</a:t>
            </a:r>
            <a:endParaRPr lang="ru-RU" altLang="x-none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600" b="1" dirty="0">
                <a:latin typeface="Times New Roman" panose="02020603050405020304" pitchFamily="18" charset="0"/>
              </a:rPr>
              <a:t>"Отбой воздушной тревоги". </a:t>
            </a:r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600" b="1" dirty="0">
                <a:latin typeface="Times New Roman" panose="02020603050405020304" pitchFamily="18" charset="0"/>
              </a:rPr>
              <a:t>"Отбой воздушной тревоги".</a:t>
            </a:r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algn="ctr"/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600" b="1" dirty="0">
                <a:latin typeface="Times New Roman" panose="02020603050405020304" pitchFamily="18" charset="0"/>
              </a:rPr>
              <a:t>Прослушайте сообщение администрации муниципального образования  ________________ городского поселения (дата, время) на территории поселения угроза воздушного нападения противника миновала.</a:t>
            </a:r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600" b="1" dirty="0">
                <a:latin typeface="Times New Roman" panose="02020603050405020304" pitchFamily="18" charset="0"/>
              </a:rPr>
              <a:t>Вам необходимо покинуть укрытие с разрешения обслуживающего персонала и заниматься обычной деятельностью.</a:t>
            </a:r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600" b="1" dirty="0">
                <a:latin typeface="Times New Roman" panose="02020603050405020304" pitchFamily="18" charset="0"/>
              </a:rPr>
              <a:t>Вы прослушали сообщение администрации муниципального образования ____________ городского поселения. </a:t>
            </a:r>
            <a:endParaRPr lang="ru-RU" altLang="x-none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Управляющая кнопка: фильм 14">
            <a:hlinkClick r:id="rId6" action="ppaction://hlinkfile" highlightClick="true"/>
          </p:cNvPr>
          <p:cNvSpPr/>
          <p:nvPr/>
        </p:nvSpPr>
        <p:spPr>
          <a:xfrm>
            <a:off x="4810125" y="2643188"/>
            <a:ext cx="1042988" cy="1042988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true"/>
          <p:nvPr/>
        </p:nvSpPr>
        <p:spPr>
          <a:xfrm>
            <a:off x="1885210" y="212692"/>
            <a:ext cx="8282755" cy="408021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ВОЗМОЖНЫЕ ТЕКСТЫ РЕЧЕВЫХ СООБЩЕНИЙ ПРИ УГРОЗЕ И НАПАДЕНИИ  ПРОТИВНИКА В ВОЕННОЕ ВРЕМЯ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sp>
        <p:nvSpPr>
          <p:cNvPr id="15364" name="AutoShape 2" descr="ÐÐ°ÑÑÐ¸Ð½ÐºÐ¸ Ð¿Ð¾ Ð·Ð°Ð¿ÑÐ¾ÑÑ Ð¾Ð¿Ð¾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pic>
        <p:nvPicPr>
          <p:cNvPr id="13" name="sirena.mp3">
            <a:hlinkClick r:id="" action="ppaction://media"/>
          </p:cNvPr>
          <p:cNvPicPr>
            <a:picLocks noRot="true" noChangeAspect="true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3688" y="2892425"/>
            <a:ext cx="1214437" cy="121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733550" y="1143000"/>
            <a:ext cx="2425700" cy="1001713"/>
          </a:xfrm>
          <a:prstGeom prst="wedgeRoundRectCallout">
            <a:avLst>
              <a:gd name="adj1" fmla="val 91659"/>
              <a:gd name="adj2" fmla="val -5110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solidFill>
                  <a:srgbClr val="0070C0"/>
                </a:solidFill>
                <a:latin typeface="Times New Roman" panose="02020603050405020304" pitchFamily="18" charset="0"/>
                <a:hlinkClick r:id="rId5" action="ppaction://hlinksldjump"/>
              </a:rPr>
              <a:t>«Воздушная тревога»</a:t>
            </a:r>
            <a:endParaRPr lang="ru-RU" altLang="x-none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703388" y="2428875"/>
            <a:ext cx="2455863" cy="1071563"/>
          </a:xfrm>
          <a:prstGeom prst="wedgeRoundRectCallout">
            <a:avLst>
              <a:gd name="adj1" fmla="val 90966"/>
              <a:gd name="adj2" fmla="val -444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6" action="ppaction://hlinksldjump"/>
              </a:rPr>
              <a:t>«Отбой воздушной тревоги»</a:t>
            </a:r>
            <a:endParaRPr lang="ru-RU" altLang="x-none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03388" y="4000500"/>
            <a:ext cx="2678113" cy="1143000"/>
          </a:xfrm>
          <a:prstGeom prst="wedgeRoundRectCallout">
            <a:avLst>
              <a:gd name="adj1" fmla="val 77763"/>
              <a:gd name="adj2" fmla="val -434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7200" algn="ctr" eaLnBrk="0" hangingPunct="0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7" action="ppaction://hlinksldjump"/>
              </a:rPr>
              <a:t>«Радиационная опасность»</a:t>
            </a:r>
            <a:endParaRPr lang="ru-RU" altLang="x-none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679575" y="5572125"/>
            <a:ext cx="2701925" cy="1071563"/>
          </a:xfrm>
          <a:prstGeom prst="wedgeRoundRectCallout">
            <a:avLst>
              <a:gd name="adj1" fmla="val 77717"/>
              <a:gd name="adj2" fmla="val -533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8" action="ppaction://hlinksldjump"/>
              </a:rPr>
              <a:t>«Химическая тревога»</a:t>
            </a:r>
            <a:endParaRPr lang="ru-RU" altLang="x-none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5318125" y="1143000"/>
            <a:ext cx="5170488" cy="5715000"/>
          </a:xfrm>
          <a:prstGeom prst="flowChartDocument">
            <a:avLst/>
          </a:prstGeom>
          <a:gradFill flip="none" rotWithShape="true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true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endParaRPr lang="ru-RU" altLang="x-none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endParaRPr lang="ru-RU" altLang="x-none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endParaRPr lang="ru-RU" altLang="x-none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"</a:t>
            </a:r>
            <a:r>
              <a:rPr lang="ru-RU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Внимание! Внимание! Граждане! "</a:t>
            </a:r>
            <a:endParaRPr lang="ru-RU" altLang="x-none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altLang="x-none" sz="1400" dirty="0">
                <a:latin typeface="Times New Roman" panose="02020603050405020304" pitchFamily="18" charset="0"/>
              </a:rPr>
              <a:t>"Радиационная опасность", "Радиационная опасность".</a:t>
            </a:r>
            <a:endParaRPr lang="ru-RU" altLang="x-none" sz="14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Прослушайте сообщение администрации муниципального образования ___________ городского поселения (дата, время) на территории поселения зарегистрирован повышенный уровень радиации.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Прослушайте порядок поведения при радиоактивном заражении местности: 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-исключить пребывание на открытой местности; провести йодную профилактику, порядок проведения йодной профилактики прослушайте в конце этого сообщения;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-провести герметизацию жилых, производственных и хозяйственных помещений;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-сделать запасы питьевой воды из закрытых источников водоснабжения;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-сделать запасы продуктов питания, используя исключительно консервированные и хранящиеся в герметичных (закрытых) упаковках, подвалах и погребах продукты;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-закрыть на замки, имеющиеся в вашем пользовании, колодцы, бассейны и другие накопители воды; в жилых и производственных помещениях, в которых продолжают работать люди, ежечасно проводить влажную уборку;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-для получения дальнейшей информации необходимо каждый четный час (в 10.00, 12.00, 14.00 и т.д.) слушать сообщения радио и телевидения.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а) Внимание! Прослушайте порядок проведения йодной профилактики.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Для проведения йодной профилактики применяют внутрь йодистый калий в таблетках в следующих дозах: детям до 2-х лет - 0,004 г 1 раз в день с чаем или киселем; детям старше 2-х лет и взрослым - 0,125 г 1 раз в день.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Если у вас нет таблеток йодистого калия, то применяют 5% раствор йода: детям до 5 лет внутрь не назначается, а наносится тампоном 2,5% раствор на кожу предплечий и голени; детям от 5 до 14 лет - 22 капли 1 раз в день после еды в половине стакана молока или воды, или 11 капель 2 раза в день; детям старше 14 лет и взрослым - 44 капли 1 раз в день, 22 капли 2 раза в день.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Можно принимать и раствор Люголя: детям до 5 лет не назначается; детям от 5 до 14 лет - 10 - 11 капель 1 раз в день или 5 - 6 капель 2 раза в день; детям старше 14 лет и взрослым - 22 капли 1 раз в день или 10 капель 2 раза в день.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Принимать препараты заблаговременно, при получении сигнала об угрозе радиоактивного заражения. </a:t>
            </a:r>
            <a:endParaRPr lang="ru-RU" altLang="x-none" sz="10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000" dirty="0">
                <a:latin typeface="Times New Roman" panose="02020603050405020304" pitchFamily="18" charset="0"/>
              </a:rPr>
              <a:t>Вы прослушали сообщение администрации муниципального образования ____________ городского поселения.</a:t>
            </a:r>
            <a:endParaRPr lang="ru-RU" altLang="x-non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true"/>
          <p:nvPr/>
        </p:nvSpPr>
        <p:spPr>
          <a:xfrm>
            <a:off x="1885210" y="212692"/>
            <a:ext cx="8282755" cy="408021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ВОЗМОЖНЫЕ ТЕКСТЫ РЕЧЕВЫХ СООБЩЕНИЙ ПРИ УГРОЗЕ И НАПАДЕНИИ  ПРОТИВНИКА В ВОЕННОЕ ВРЕМЯ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sp>
        <p:nvSpPr>
          <p:cNvPr id="16388" name="AutoShape 2" descr="ÐÐ°ÑÑÐ¸Ð½ÐºÐ¸ Ð¿Ð¾ Ð·Ð°Ð¿ÑÐ¾ÑÑ Ð¾Ð¿Ð¾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pic>
        <p:nvPicPr>
          <p:cNvPr id="13" name="sirena.mp3">
            <a:hlinkClick r:id="" action="ppaction://media"/>
          </p:cNvPr>
          <p:cNvPicPr>
            <a:picLocks noRot="true" noChangeAspect="true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7500" y="3071813"/>
            <a:ext cx="1214438" cy="1214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733550" y="1143000"/>
            <a:ext cx="2425700" cy="1001713"/>
          </a:xfrm>
          <a:prstGeom prst="wedgeRoundRectCallout">
            <a:avLst>
              <a:gd name="adj1" fmla="val 87156"/>
              <a:gd name="adj2" fmla="val -402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hlinkClick r:id="rId5" action="ppaction://hlinksldjump"/>
              </a:rPr>
              <a:t>«Воздушная тревога»</a:t>
            </a:r>
            <a:endParaRPr lang="ru-RU" altLang="x-none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703388" y="2428875"/>
            <a:ext cx="2455863" cy="1071563"/>
          </a:xfrm>
          <a:prstGeom prst="wedgeRoundRectCallout">
            <a:avLst>
              <a:gd name="adj1" fmla="val 93745"/>
              <a:gd name="adj2" fmla="val -4574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6" action="ppaction://hlinksldjump"/>
              </a:rPr>
              <a:t>«Отбой воздушной тревоги»</a:t>
            </a:r>
            <a:endParaRPr lang="ru-RU" altLang="x-none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679575" y="4000500"/>
            <a:ext cx="2630488" cy="1143000"/>
          </a:xfrm>
          <a:prstGeom prst="wedgeRoundRectCallout">
            <a:avLst>
              <a:gd name="adj1" fmla="val 81247"/>
              <a:gd name="adj2" fmla="val -434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7200" algn="ctr" eaLnBrk="0" hangingPunct="0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7" action="ppaction://hlinksldjump"/>
              </a:rPr>
              <a:t>«Радиационная опасность»</a:t>
            </a:r>
            <a:endParaRPr lang="ru-RU" altLang="x-none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679575" y="5572125"/>
            <a:ext cx="2424113" cy="1071563"/>
          </a:xfrm>
          <a:prstGeom prst="wedgeRoundRectCallout">
            <a:avLst>
              <a:gd name="adj1" fmla="val 97849"/>
              <a:gd name="adj2" fmla="val -5338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solidFill>
                  <a:srgbClr val="000000"/>
                </a:solidFill>
                <a:latin typeface="Times New Roman" panose="02020603050405020304" pitchFamily="18" charset="0"/>
                <a:hlinkClick r:id="rId8" action="ppaction://hlinksldjump"/>
              </a:rPr>
              <a:t>«Химическая тревога»</a:t>
            </a:r>
            <a:endParaRPr lang="ru-RU" altLang="x-none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5341938" y="1143000"/>
            <a:ext cx="5146675" cy="5715000"/>
          </a:xfrm>
          <a:prstGeom prst="flowChartDocument">
            <a:avLst/>
          </a:prstGeom>
          <a:gradFill flip="none" rotWithShape="true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true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endParaRPr lang="ru-RU" altLang="x-none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endParaRPr lang="ru-RU" altLang="x-none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"</a:t>
            </a:r>
            <a:r>
              <a:rPr lang="ru-RU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Внимание! Внимание! Граждане! "</a:t>
            </a:r>
            <a:endParaRPr lang="ru-RU" altLang="x-none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altLang="x-none" sz="1400" b="1" dirty="0">
                <a:latin typeface="Times New Roman" panose="02020603050405020304" pitchFamily="18" charset="0"/>
              </a:rPr>
              <a:t>"Внимание! Внимание! "Химическая тревога".</a:t>
            </a:r>
            <a:endParaRPr lang="ru-RU" altLang="x-none" sz="1400" b="1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200" dirty="0">
                <a:latin typeface="Times New Roman" panose="02020603050405020304" pitchFamily="18" charset="0"/>
              </a:rPr>
              <a:t>Прослушайте сообщение администрации муниципального образования  __________ городского поселения (дата, время) на территории поселения отмечены случаи отравления (заболевания) людей и животных (наименование заболевания).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200" dirty="0">
                <a:latin typeface="Times New Roman" panose="02020603050405020304" pitchFamily="18" charset="0"/>
              </a:rPr>
              <a:t>Администрацией муниципального образования _________ городского поселения принимаются меры для локализации заболеваний и предотвращения возникновения эпидемии.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200" dirty="0">
                <a:latin typeface="Times New Roman" panose="02020603050405020304" pitchFamily="18" charset="0"/>
              </a:rPr>
              <a:t>Внимание! Прослушайте порядок поведения населения на территории __________ городского поселения: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200" dirty="0">
                <a:latin typeface="Times New Roman" panose="02020603050405020304" pitchFamily="18" charset="0"/>
              </a:rPr>
              <a:t>-исключить пребывание граждан на открытой местности;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200" dirty="0">
                <a:latin typeface="Times New Roman" panose="02020603050405020304" pitchFamily="18" charset="0"/>
              </a:rPr>
              <a:t>-провести герметизацию жилых, производственных и хозяйственных помещений;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200" dirty="0">
                <a:latin typeface="Times New Roman" panose="02020603050405020304" pitchFamily="18" charset="0"/>
              </a:rPr>
              <a:t>-использовать воду для питьевых и хозяйственных целей только из разрешенных источников водоснабжения, предварительно ее прокипятив;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200" dirty="0">
                <a:latin typeface="Times New Roman" panose="02020603050405020304" pitchFamily="18" charset="0"/>
              </a:rPr>
              <a:t>-для питания использовать только консервированные и хранящиеся в герметичных (закрытых) упаковках продукты;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200" dirty="0">
                <a:latin typeface="Times New Roman" panose="02020603050405020304" pitchFamily="18" charset="0"/>
              </a:rPr>
              <a:t>-в помещениях проводить ежедневную влажную уборку с применением имеющихся дезинфицирующих средств;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200" dirty="0">
                <a:latin typeface="Times New Roman" panose="02020603050405020304" pitchFamily="18" charset="0"/>
              </a:rPr>
              <a:t>при появлении первых признаков заболевания необходимо срочно поставить в известность медицинских работников, при применении противником бактериологических средств принять противобактериальное средство №1 из аптечки индивидуальной АИ-2.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/>
            <a:r>
              <a:rPr lang="ru-RU" altLang="x-none" sz="1200" dirty="0">
                <a:latin typeface="Times New Roman" panose="02020603050405020304" pitchFamily="18" charset="0"/>
              </a:rPr>
              <a:t>Вы прослушали сообщение администрации муниципального образования ___________ городского поселения.</a:t>
            </a:r>
            <a:endParaRPr lang="ru-RU" altLang="x-non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true"/>
          <p:nvPr/>
        </p:nvSpPr>
        <p:spPr>
          <a:xfrm>
            <a:off x="1885210" y="212692"/>
            <a:ext cx="8282755" cy="408021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ВОЗМОЖНЫЕ ТЕКСТЫ РЕЧЕВЫХ СООБЩЕНИЙ ПРИ ЧС И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MS PGothic" panose="020B0600070205080204" pitchFamily="34" charset="-128"/>
              <a:cs typeface="+mn-cs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 ПОРЯДОК ДЕЙСТВИЯ ПО НИМ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810250" y="1071563"/>
            <a:ext cx="4357688" cy="857250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 Текст обращения к населению при возникновении аварии на атомной электростанции  и другом РОО объекте</a:t>
            </a:r>
            <a:endParaRPr lang="ru-RU" altLang="x-none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/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Clr>
                <a:srgbClr val="800000"/>
              </a:buClr>
              <a:buSzPct val="120000"/>
              <a:buChar char="-"/>
            </a:pPr>
            <a:endParaRPr lang="ru-RU" altLang="x-none" sz="1600" b="1" dirty="0">
              <a:solidFill>
                <a:srgbClr val="0000FF"/>
              </a:solidFill>
              <a:latin typeface="Calibri" panose="020F0502020204030204" charset="0"/>
            </a:endParaRPr>
          </a:p>
          <a:p>
            <a:pPr lvl="0"/>
            <a:endParaRPr lang="ru-RU" altLang="x-none" sz="1600" i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buFont typeface="Wingdings" panose="05000000000000000000" pitchFamily="2" charset="2"/>
              <a:buNone/>
            </a:pPr>
            <a:endParaRPr lang="ru-RU" altLang="x-none" sz="1600" i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i="1" dirty="0">
              <a:solidFill>
                <a:srgbClr val="FF33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b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8437" name="AutoShape 2" descr="ÐÐ°ÑÑÐ¸Ð½ÐºÐ¸ Ð¿Ð¾ Ð·Ð°Ð¿ÑÐ¾ÑÑ Ð¾Ð¿Ð¾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679575" y="2312988"/>
            <a:ext cx="9971651" cy="4384679"/>
          </a:xfrm>
          <a:prstGeom prst="wedgeRectCallout">
            <a:avLst>
              <a:gd name="adj1" fmla="val -39767"/>
              <a:gd name="adj2" fmla="val -72247"/>
            </a:avLst>
          </a:prstGeom>
          <a:ln w="76200"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r>
              <a:rPr lang="ru-RU" altLang="x-none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«Внимание! Внимание! Граждане!»</a:t>
            </a:r>
            <a:endParaRPr lang="ru-RU" altLang="x-none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r>
              <a:rPr lang="ru-RU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Прослушайте сообщение администрации муниципального образования  __________ городского поселения (дата, время) на территории поселения произошла авария на </a:t>
            </a:r>
            <a:endParaRPr lang="ru-RU" altLang="x-none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r>
              <a:rPr lang="ru-RU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(указать какой) АЭС.</a:t>
            </a:r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целях снижения влияния последствий аварии, населению необходимо соблюдать меры радиационной безопасности и санитарной гигиены:</a:t>
            </a:r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just" eaLnBrk="0" hangingPunct="0"/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-главную опасность для людей, находящихся на местности, загрязненной радиационными веществами представляет внутреннее облучение, то есть попадание радиоактивных веществ внутрь организма с вдыхаемым воздухом, при приеме пищи и воды, поэтому в первую очередь необходимо защищать органы дыхания от попадания радиоактивных веществ, провести герметизацию жилища</a:t>
            </a:r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  <a:hlinkClick r:id="rId2" action="ppaction://hlinksldjump"/>
              </a:rPr>
              <a:t>ДАЛЕЕ</a:t>
            </a:r>
            <a:endParaRPr lang="ru-RU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 eaLnBrk="0" hangingPunct="0"/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Соблюдение этих рекомендаций поможет избежать заболевания лучевой болезнью.</a:t>
            </a:r>
            <a:endParaRPr lang="ru-RU" altLang="x-none" sz="1600" dirty="0">
              <a:latin typeface="Arial" panose="020B0604020202020204" pitchFamily="34" charset="0"/>
            </a:endParaRPr>
          </a:p>
          <a:p>
            <a:pPr lvl="0" indent="450850" algn="just" eaLnBrk="0" hangingPunct="0"/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территории муниципального образования __________ городского поселения организован круглосуточный контроль за радиационной обстановкой.</a:t>
            </a:r>
            <a:endParaRPr lang="ru-RU" altLang="x-none" sz="1600" dirty="0">
              <a:latin typeface="Arial" panose="020B0604020202020204" pitchFamily="34" charset="0"/>
            </a:endParaRPr>
          </a:p>
          <a:p>
            <a:pPr lvl="0" indent="450850" algn="just" eaLnBrk="0" hangingPunct="0"/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обнаружении уровней радиации, превышающих допустимые нормы, вы будете проинформированы дополнительно.</a:t>
            </a:r>
            <a:endParaRPr lang="ru-RU" altLang="x-none" sz="1600" dirty="0">
              <a:latin typeface="Arial" panose="020B0604020202020204" pitchFamily="34" charset="0"/>
            </a:endParaRPr>
          </a:p>
          <a:p>
            <a:pPr lvl="0" indent="450850" algn="just" eaLnBrk="0" hangingPunct="0"/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Вы прослушали сообщение администрации муниципального образования _________ городского поселения.</a:t>
            </a:r>
            <a:endParaRPr lang="ru-RU" altLang="x-none" sz="1600" dirty="0">
              <a:latin typeface="Arial" panose="020B0604020202020204" pitchFamily="34" charset="0"/>
            </a:endParaRPr>
          </a:p>
          <a:p>
            <a:pPr lvl="0" indent="450850" algn="ctr" eaLnBrk="0" hangingPunct="0"/>
            <a:endParaRPr lang="ru-RU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sirena.mp3">
            <a:hlinkClick r:id="" action="ppaction://media"/>
          </p:cNvPr>
          <p:cNvPicPr>
            <a:picLocks noRot="true" noChangeAspect="true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3388" y="928688"/>
            <a:ext cx="911225" cy="911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7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bldLvl="0" animBg="tru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true"/>
          <p:nvPr/>
        </p:nvSpPr>
        <p:spPr>
          <a:xfrm>
            <a:off x="1885210" y="212692"/>
            <a:ext cx="8282755" cy="408021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ВОЗМОЖНЫЕ ТЕКСТЫ РЕЧЕВЫХ СООБЩЕНИЙ ПРИ ЧС И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MS PGothic" panose="020B0600070205080204" pitchFamily="34" charset="-128"/>
              <a:cs typeface="+mn-cs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 ПОРЯДОК ДЕЙСТВИЯ ПО НИМ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810250" y="1071563"/>
            <a:ext cx="4357688" cy="857250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Текст обращения к населению при выбросе опасного химического вещества</a:t>
            </a:r>
            <a:endParaRPr lang="ru-RU" altLang="x-none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/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Clr>
                <a:srgbClr val="800000"/>
              </a:buClr>
              <a:buSzPct val="120000"/>
              <a:buChar char="-"/>
            </a:pPr>
            <a:endParaRPr lang="ru-RU" altLang="x-none" sz="1600" b="1" dirty="0">
              <a:solidFill>
                <a:srgbClr val="0000FF"/>
              </a:solidFill>
              <a:latin typeface="Calibri" panose="020F0502020204030204" charset="0"/>
            </a:endParaRPr>
          </a:p>
          <a:p>
            <a:pPr lvl="0"/>
            <a:endParaRPr lang="ru-RU" altLang="x-none" sz="1600" i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buFont typeface="Wingdings" panose="05000000000000000000" pitchFamily="2" charset="2"/>
              <a:buNone/>
            </a:pPr>
            <a:endParaRPr lang="ru-RU" altLang="x-none" sz="1600" i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i="1" dirty="0">
              <a:solidFill>
                <a:srgbClr val="FF33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b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9461" name="AutoShape 2" descr="ÐÐ°ÑÑÐ¸Ð½ÐºÐ¸ Ð¿Ð¾ Ð·Ð°Ð¿ÑÐ¾ÑÑ Ð¾Ð¿Ð¾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679575" y="2143125"/>
            <a:ext cx="9912657" cy="4548189"/>
          </a:xfrm>
          <a:prstGeom prst="wedgeRectCallout">
            <a:avLst>
              <a:gd name="adj1" fmla="val -41475"/>
              <a:gd name="adj2" fmla="val -7064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b="1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b="1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r>
              <a:rPr lang="ru-RU" altLang="x-none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«Внимание! Внимание! Граждане!»</a:t>
            </a:r>
            <a:endParaRPr lang="ru-RU" altLang="x-none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/>
            <a:r>
              <a:rPr lang="ru-RU" altLang="x-none" sz="1400" b="1" dirty="0">
                <a:latin typeface="Times New Roman" panose="02020603050405020304" pitchFamily="18" charset="0"/>
              </a:rPr>
              <a:t>Прослушайте сообщение администрации муниципального образования  ____________ городского поселения (дата, время) на территории поселения произошла авария на (наименование объекта, адрес) с выбросом (тип опасного химического вещества).</a:t>
            </a:r>
            <a:endParaRPr lang="ru-RU" altLang="x-none" sz="1400" b="1" dirty="0">
              <a:latin typeface="Times New Roman" panose="02020603050405020304" pitchFamily="18" charset="0"/>
            </a:endParaRPr>
          </a:p>
          <a:p>
            <a:pPr lvl="0" indent="450850" algn="ctr"/>
            <a:r>
              <a:rPr lang="ru-RU" altLang="x-none" sz="1400" b="1" dirty="0">
                <a:latin typeface="Times New Roman" panose="02020603050405020304" pitchFamily="18" charset="0"/>
              </a:rPr>
              <a:t>Облако зараженного воздуха распространяется в направлении (указать куда).</a:t>
            </a:r>
            <a:endParaRPr lang="ru-RU" altLang="x-none" sz="1400" b="1" dirty="0">
              <a:latin typeface="Times New Roman" panose="02020603050405020304" pitchFamily="18" charset="0"/>
            </a:endParaRPr>
          </a:p>
          <a:p>
            <a:pPr lvl="0" indent="450850" algn="ctr"/>
            <a:r>
              <a:rPr lang="ru-RU" altLang="x-none" sz="1400" b="1" dirty="0">
                <a:latin typeface="Times New Roman" panose="02020603050405020304" pitchFamily="18" charset="0"/>
              </a:rPr>
              <a:t>В зону химического заражения попадают (указать основные объекты сектора: школы, детские сады, предприятия, учреждения и т.д.).</a:t>
            </a:r>
            <a:endParaRPr lang="ru-RU" altLang="x-none" sz="1400" b="1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Прослушайте порядок действий при аварии с выбросом опасного химического вещества: 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-уясните из передаваемой информации место аварии и направление распространения ядовитого облака;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-плотно закройте и герметизируйте все окна и двери, если Вы находитесь в здании или машине;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-выключите нагревательные приборы и охладительные системы и приборы, перекройте газ;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-выключите оконные и чердачные вентиляторы, закройте вентиляционные люки и отверстия;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-приготовьте домашнюю аптечку, проверьте наличие в ней питьевой соды;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-приготовьте средства защиты органов дыхания и кожи, если под рукой нет промышленных, сделайте сами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-плотно прилегающие очки, ватно-марлевые повязки, наденьте одежду из плотных тканей.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Тем, кто находится на улице в указанном районе заражения, немедленно зайти в помещение или покинуть этот район и выйти кратчайшим путем к </a:t>
            </a:r>
            <a:r>
              <a:rPr lang="ru-RU" altLang="x-none" sz="1200" u="sng" dirty="0">
                <a:latin typeface="Times New Roman" panose="02020603050405020304" pitchFamily="18" charset="0"/>
              </a:rPr>
              <a:t>(указать куда).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Пресекайте немедленно факты проявления паники и слухов. Вам не придется долго находиться вне дома. Ликвидацией аварии будут заниматься спасательные службы гражданской обороны.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dirty="0">
                <a:latin typeface="Times New Roman" panose="02020603050405020304" pitchFamily="18" charset="0"/>
              </a:rPr>
              <a:t>Если Вы стали свидетелями поражения людей опасным химическим веществом, не оставайтесь безучастными, окажите им максимальную помощь.</a:t>
            </a:r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дальнейшем действуйте в соответствии с указаниями аварийно-спасательных служб.</a:t>
            </a:r>
            <a:endParaRPr lang="ru-RU" altLang="x-none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Вы прослушали сообщение администрации муниципального образования ____________ городского поселения.</a:t>
            </a:r>
            <a:endParaRPr lang="ru-RU" altLang="x-none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sirena.mp3">
            <a:hlinkClick r:id="" action="ppaction://media"/>
          </p:cNvPr>
          <p:cNvPicPr>
            <a:picLocks noRot="true" noChangeAspect="true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3388" y="1017588"/>
            <a:ext cx="911225" cy="911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7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bldLvl="0" animBg="tru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true"/>
          <p:nvPr/>
        </p:nvSpPr>
        <p:spPr>
          <a:xfrm>
            <a:off x="1885210" y="212692"/>
            <a:ext cx="8282755" cy="408021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ВОЗМОЖНЫЕ ТЕКСТЫ РЕЧЕВЫХ СООБЩЕНИЙ ПРИ ЧС И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MS PGothic" panose="020B0600070205080204" pitchFamily="34" charset="-128"/>
              <a:cs typeface="+mn-cs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 ПОРЯДОК ДЕЙСТВИЯ ПО НИМ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810250" y="1071563"/>
            <a:ext cx="4357688" cy="857250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Текст обращения к населению в случае угрозы или возникновения стихийных бедствий</a:t>
            </a:r>
            <a:endParaRPr lang="ru-RU" altLang="x-none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/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Clr>
                <a:srgbClr val="800000"/>
              </a:buClr>
              <a:buSzPct val="120000"/>
              <a:buChar char="-"/>
            </a:pPr>
            <a:endParaRPr lang="ru-RU" altLang="x-none" sz="1600" b="1" dirty="0">
              <a:solidFill>
                <a:srgbClr val="0000FF"/>
              </a:solidFill>
              <a:latin typeface="Calibri" panose="020F0502020204030204" charset="0"/>
            </a:endParaRPr>
          </a:p>
          <a:p>
            <a:pPr lvl="0"/>
            <a:endParaRPr lang="ru-RU" altLang="x-none" sz="1600" i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buFont typeface="Wingdings" panose="05000000000000000000" pitchFamily="2" charset="2"/>
              <a:buNone/>
            </a:pPr>
            <a:endParaRPr lang="ru-RU" altLang="x-none" sz="1600" i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i="1" dirty="0">
              <a:solidFill>
                <a:srgbClr val="FF33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b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0485" name="AutoShape 2" descr="ÐÐ°ÑÑÐ¸Ð½ÐºÐ¸ Ð¿Ð¾ Ð·Ð°Ð¿ÑÐ¾ÑÑ Ð¾Ð¿Ð¾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679574" y="2143125"/>
            <a:ext cx="9843831" cy="4551365"/>
          </a:xfrm>
          <a:prstGeom prst="wedgeRectCallout">
            <a:avLst>
              <a:gd name="adj1" fmla="val -39300"/>
              <a:gd name="adj2" fmla="val -71208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b="1" dirty="0">
              <a:latin typeface="Times New Roman" panose="02020603050405020304" pitchFamily="18" charset="0"/>
            </a:endParaRPr>
          </a:p>
          <a:p>
            <a:pPr lvl="0" indent="450850" algn="just"/>
            <a:endParaRPr lang="ru-RU" altLang="x-none" sz="1200" b="1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r>
              <a:rPr lang="ru-RU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«Внимание! Внимание! Граждане!»</a:t>
            </a:r>
            <a:endParaRPr lang="ru-RU" altLang="x-none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/>
            <a:r>
              <a:rPr lang="ru-RU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Прослушайте сообщение администрации муниципального образования  ___________ городского поселения о правилах поведения и действиях населения при стихийных бедствиях.</a:t>
            </a:r>
            <a:endParaRPr lang="ru-RU" altLang="x-none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/>
            <a:r>
              <a:rPr lang="ru-RU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Каждый гражданин, оказавшись в районе стихийного бедствия, обязан проявлять самообладание и, при необходимости, пресекать случаи грабежей, мародерства и другие нарушения законности. Оказав первую помощь членам семьи, окружающим и самому себе, гражданин должен принять участие в ликвидации последствий стихийного бедствия, используя для этого личный транспорт, инструмент, медикаменты, перевязочный материал.</a:t>
            </a:r>
            <a:endParaRPr lang="ru-RU" altLang="x-none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ликвидации последствий стихийного бедствия необходимо предпринимать следующие меры предосторожности:</a:t>
            </a:r>
            <a:endParaRPr lang="ru-RU" altLang="x-none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-перед тем как войти в любое поврежденное здание убедитесь, не угрожает ли оно обвалом;</a:t>
            </a:r>
            <a:endParaRPr lang="ru-RU" altLang="x-none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-в помещении из-за опасности взрыва скопившихся газов нельзя пользоваться открытым пламенем (спичками, свечами и др.);</a:t>
            </a:r>
            <a:endParaRPr lang="ru-RU" altLang="x-none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-будьте осторожны с оборванными и оголенными проводами, не допускайте короткого замыкания;</a:t>
            </a:r>
            <a:endParaRPr lang="ru-RU" altLang="x-none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-не включайте электричество, газ и водопровод, пока их не проверит коммунально-техническая служба;</a:t>
            </a:r>
            <a:endParaRPr lang="ru-RU" altLang="x-none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-не пейте воду из поврежденных водопроводов.</a:t>
            </a:r>
            <a:endParaRPr lang="ru-RU" altLang="x-none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500" dirty="0">
                <a:solidFill>
                  <a:srgbClr val="FF0000"/>
                </a:solidFill>
                <a:latin typeface="Times New Roman" panose="02020603050405020304" pitchFamily="18" charset="0"/>
              </a:rPr>
              <a:t>Вы прослушали сообщение администрации муниципального образования ___________ городского поселения.</a:t>
            </a:r>
            <a:endParaRPr lang="ru-RU" altLang="x-none" sz="15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5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5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sirena.mp3">
            <a:hlinkClick r:id="" action="ppaction://media"/>
          </p:cNvPr>
          <p:cNvPicPr>
            <a:picLocks noRot="true" noChangeAspect="true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3388" y="1017588"/>
            <a:ext cx="911225" cy="911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7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bldLvl="0" animBg="tru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true"/>
          <p:nvPr/>
        </p:nvSpPr>
        <p:spPr>
          <a:xfrm>
            <a:off x="1984375" y="0"/>
            <a:ext cx="8282754" cy="600130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ВОЗМОЖНЫЕ ТЕКСТЫ РЕЧЕВЫХ СООБЩЕНИЙ ПРИ ЧС  И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MS PGothic" panose="020B0600070205080204" pitchFamily="34" charset="-128"/>
              <a:cs typeface="+mn-cs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 ПОРЯДОК ДЕЙСТВИЯ ПО НИМ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810250" y="1071563"/>
            <a:ext cx="4357688" cy="857250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Текст обращения к населению в случае получения штормового предупреждения</a:t>
            </a:r>
            <a:endParaRPr lang="ru-RU" altLang="x-none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endParaRPr lang="ru-RU" altLang="x-none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/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Clr>
                <a:srgbClr val="800000"/>
              </a:buClr>
              <a:buSzPct val="120000"/>
              <a:buChar char="-"/>
            </a:pPr>
            <a:endParaRPr lang="ru-RU" altLang="x-none" sz="1600" b="1" dirty="0">
              <a:solidFill>
                <a:srgbClr val="0000FF"/>
              </a:solidFill>
              <a:latin typeface="Calibri" panose="020F0502020204030204" charset="0"/>
            </a:endParaRPr>
          </a:p>
          <a:p>
            <a:pPr lvl="0"/>
            <a:endParaRPr lang="ru-RU" altLang="x-none" sz="1600" i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buFont typeface="Wingdings" panose="05000000000000000000" pitchFamily="2" charset="2"/>
              <a:buNone/>
            </a:pPr>
            <a:endParaRPr lang="ru-RU" altLang="x-none" sz="1600" i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i="1" dirty="0">
              <a:solidFill>
                <a:srgbClr val="FF33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b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1509" name="AutoShape 2" descr="ÐÐ°ÑÑÐ¸Ð½ÐºÐ¸ Ð¿Ð¾ Ð·Ð°Ð¿ÑÐ¾ÑÑ Ð¾Ð¿Ð¾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679575" y="2312988"/>
            <a:ext cx="8785225" cy="4259263"/>
          </a:xfrm>
          <a:prstGeom prst="wedgeRectCallout">
            <a:avLst>
              <a:gd name="adj1" fmla="val -44427"/>
              <a:gd name="adj2" fmla="val -7585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r>
              <a:rPr lang="ru-RU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«Внимание! Внимание! Граждане!»</a:t>
            </a:r>
            <a:endParaRPr lang="ru-RU" altLang="x-none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/>
            <a:r>
              <a:rPr lang="ru-RU" altLang="x-none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Прослушайте сообщение администрации муниципального образования  ___________ городского поселения о  действиях при получении штормового предупреждения.</a:t>
            </a:r>
            <a:endParaRPr lang="ru-RU" altLang="x-none" sz="17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 получения такого предупреждения следует:</a:t>
            </a:r>
            <a:endParaRPr lang="ru-RU" altLang="x-none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-очистить балконы и территории дворов от легких предметов или укрепить их;</a:t>
            </a:r>
            <a:endParaRPr lang="ru-RU" altLang="x-none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-подготовить медицинские аптечки и упаковать запасы продуктов и воды на 2 - 3 суток;</a:t>
            </a:r>
            <a:endParaRPr lang="ru-RU" altLang="x-none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-подготовить автономные источники освещения (фонари, керосиновые лампы, свечи);</a:t>
            </a:r>
            <a:endParaRPr lang="ru-RU" altLang="x-none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-перейти из легких построек в более прочные здания или в защитные сооружения.</a:t>
            </a:r>
            <a:endParaRPr lang="ru-RU" altLang="x-none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ураган застал Вас на улице, необходимо:</a:t>
            </a:r>
            <a:endParaRPr lang="ru-RU" altLang="x-none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-держаться подальше от легких построек, мостов, эстакад, ЛЭП, мачт, деревьев;</a:t>
            </a:r>
            <a:endParaRPr lang="ru-RU" altLang="x-none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-защищаться от летящих предметов подручными средствами;</a:t>
            </a:r>
            <a:endParaRPr lang="ru-RU" altLang="x-none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-попытаться быстрее укрыться в подвалах, погребах, других заглубленных помещениях;</a:t>
            </a:r>
            <a:endParaRPr lang="ru-RU" altLang="x-none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just"/>
            <a:r>
              <a:rPr lang="ru-RU" altLang="x-none" sz="1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Вы прослушали сообщение администрации муниципального образования ___________ городского поселения.</a:t>
            </a:r>
            <a:endParaRPr lang="ru-RU" altLang="x-none" sz="1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sirena.mp3">
            <a:hlinkClick r:id="" action="ppaction://media"/>
          </p:cNvPr>
          <p:cNvPicPr>
            <a:picLocks noRot="true" noChangeAspect="true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9575" y="217488"/>
            <a:ext cx="911225" cy="911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7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bldLvl="0" animBg="tru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true"/>
          <p:nvPr/>
        </p:nvSpPr>
        <p:spPr>
          <a:xfrm>
            <a:off x="1749674" y="320343"/>
            <a:ext cx="9850755" cy="1866794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pPr algn="ctr" defTabSz="449580" eaLnBrk="0" hangingPunct="0">
              <a:spcBef>
                <a:spcPts val="2250"/>
              </a:spcBef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Вопрос 1.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defTabSz="449580" eaLnBrk="0" hangingPunct="0">
              <a:spcBef>
                <a:spcPts val="2250"/>
              </a:spcBef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Понятие</a:t>
            </a:r>
            <a:r>
              <a:rPr lang="en-US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гражданской обороны, ее р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оль и место </a:t>
            </a:r>
            <a:r>
              <a:rPr lang="en-US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в общей системе </a:t>
            </a:r>
            <a:r>
              <a:rPr lang="en-US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национальной</a:t>
            </a:r>
            <a:r>
              <a:rPr lang="en-US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безопасности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true"/>
          <p:nvPr/>
        </p:nvSpPr>
        <p:spPr>
          <a:xfrm>
            <a:off x="1885210" y="212692"/>
            <a:ext cx="8282755" cy="408021"/>
          </a:xfrm>
          <a:prstGeom prst="rect">
            <a:avLst/>
          </a:prstGeom>
        </p:spPr>
        <p:txBody>
          <a:bodyPr lIns="45720" rIns="45720" anchor="b"/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ВОЗМОЖНЫЕ ТЕКСТЫ РЕЧЕВЫХ СООБЩЕНИЙ ПРИ ЧС И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MS PGothic" panose="020B0600070205080204" pitchFamily="34" charset="-128"/>
              <a:cs typeface="+mn-cs"/>
            </a:endParaRPr>
          </a:p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B587C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/>
                <a:ea typeface="MS PGothic" panose="020B0600070205080204" pitchFamily="34" charset="-128"/>
                <a:cs typeface="+mn-cs"/>
              </a:rPr>
              <a:t> ПОРЯДОК ДЕЙСТВИЯ ПО НИМ</a:t>
            </a:r>
            <a:endParaRPr kumimoji="0" lang="ru-RU" sz="1600" b="1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B587C">
                  <a:lumMod val="60000"/>
                  <a:lumOff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/>
              <a:ea typeface="+mj-ea"/>
              <a:cs typeface="+mj-cs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810250" y="1071563"/>
            <a:ext cx="4357688" cy="857250"/>
          </a:xfrm>
          <a:custGeom>
            <a:avLst/>
            <a:gdLst>
              <a:gd name="connsiteX0" fmla="*/ 0 w 8785225"/>
              <a:gd name="connsiteY0" fmla="*/ 0 h 4524315"/>
              <a:gd name="connsiteX1" fmla="*/ 8785225 w 8785225"/>
              <a:gd name="connsiteY1" fmla="*/ 0 h 4524315"/>
              <a:gd name="connsiteX2" fmla="*/ 8785225 w 8785225"/>
              <a:gd name="connsiteY2" fmla="*/ 4524315 h 4524315"/>
              <a:gd name="connsiteX3" fmla="*/ 0 w 8785225"/>
              <a:gd name="connsiteY3" fmla="*/ 4524315 h 4524315"/>
              <a:gd name="connsiteX4" fmla="*/ 0 w 8785225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5225" h="4524315">
                <a:moveTo>
                  <a:pt x="0" y="0"/>
                </a:moveTo>
                <a:lnTo>
                  <a:pt x="8785225" y="0"/>
                </a:lnTo>
                <a:lnTo>
                  <a:pt x="8785225" y="4524315"/>
                </a:lnTo>
                <a:lnTo>
                  <a:pt x="0" y="4524315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Текст обращения к населению в случае угрозы или возникновения паводка (наводнения)</a:t>
            </a:r>
            <a:endParaRPr lang="ru-RU" altLang="x-none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endParaRPr lang="ru-RU" altLang="x-none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algn="ctr"/>
            <a:endParaRPr lang="ru-RU" altLang="x-none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/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Clr>
                <a:srgbClr val="800000"/>
              </a:buClr>
              <a:buSzPct val="120000"/>
              <a:buChar char="-"/>
            </a:pPr>
            <a:endParaRPr lang="ru-RU" altLang="x-none" sz="1600" b="1" dirty="0">
              <a:solidFill>
                <a:srgbClr val="0000FF"/>
              </a:solidFill>
              <a:latin typeface="Calibri" panose="020F0502020204030204" charset="0"/>
            </a:endParaRPr>
          </a:p>
          <a:p>
            <a:pPr lvl="0"/>
            <a:endParaRPr lang="ru-RU" altLang="x-none" sz="1600" i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buFont typeface="Wingdings" panose="05000000000000000000" pitchFamily="2" charset="2"/>
              <a:buNone/>
            </a:pPr>
            <a:endParaRPr lang="ru-RU" altLang="x-none" sz="1600" i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i="1" dirty="0">
              <a:solidFill>
                <a:srgbClr val="FF33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b="1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algn="ctr"/>
            <a:endParaRPr lang="ru-RU" altLang="x-none" sz="16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x-none" sz="1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33" name="AutoShape 2" descr="ÐÐ°ÑÑÐ¸Ð½ÐºÐ¸ Ð¿Ð¾ Ð·Ð°Ð¿ÑÐ¾ÑÑ Ð¾Ð¿Ð¾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679575" y="2312988"/>
            <a:ext cx="8785225" cy="4402138"/>
          </a:xfrm>
          <a:prstGeom prst="wedgeRectCallout">
            <a:avLst>
              <a:gd name="adj1" fmla="val -38990"/>
              <a:gd name="adj2" fmla="val -72247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600" b="1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200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r>
              <a:rPr lang="ru-RU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«Внимание! Внимание! Граждане!»</a:t>
            </a:r>
            <a:endParaRPr lang="ru-RU" altLang="x-none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 algn="ctr"/>
            <a:r>
              <a:rPr lang="ru-RU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Прослушайте сообщение администрации муниципального образования ____________ городского поселения о мерах защиты при наводнениях и паводках.</a:t>
            </a:r>
            <a:endParaRPr lang="ru-RU" altLang="x-none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/>
            <a:r>
              <a:rPr lang="ru-RU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Получив предупреждение об угрозе наводнения (затопления), сообщите об этом вашим близким, соседям.</a:t>
            </a:r>
            <a:endParaRPr lang="ru-RU" altLang="x-none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а) в связи с внезапным (прогнозируемым) повышением уровня воды в реках поселения (название рек) возможно (ожидается) подтопление домовладений. Населению поселков (названия н.п..) жителям, проживающим, вблизи рек, быть особенно внимательным. При угрозе затопления собрать необходимые вещи, документы, продукты питания на 3 дня, воду, отключить газ и электроэнергию и выйти в район эвакуационного пункта (указывается конкретный объект- ДК, школа или детский садик) для регистрации и отправки в безопасные районы. </a:t>
            </a:r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  <a:hlinkClick r:id="rId2" action="ppaction://hlinksldjump"/>
              </a:rPr>
              <a:t>ДАЛЕЕ</a:t>
            </a:r>
            <a:endParaRPr lang="ru-RU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Помните!</a:t>
            </a:r>
            <a:endParaRPr lang="ru-RU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затопленной местности нельзя употреблять в пищу продукты, соприкасавшиеся с поступившей водой, и пить некипяченую воду. Электроприборами, в которые попала вода, можно пользоваться только после тщательной их просушки.</a:t>
            </a:r>
            <a:endParaRPr lang="ru-RU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/>
            <a:r>
              <a:rPr lang="ru-RU" altLang="x-none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Вы прослушали сообщение администрации муниципального образования ____________ городского поселения.</a:t>
            </a:r>
            <a:endParaRPr lang="ru-RU" altLang="x-none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0" indent="450850"/>
            <a:endParaRPr lang="ru-RU" altLang="x-none" sz="16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indent="450850"/>
            <a:endParaRPr lang="ru-RU" altLang="x-none" sz="16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/>
            <a:endParaRPr lang="ru-RU" altLang="x-none" sz="1600" dirty="0"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indent="450850" algn="ctr" eaLnBrk="0" hangingPunct="0"/>
            <a:endParaRPr lang="ru-RU" altLang="x-non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sirena.mp3">
            <a:hlinkClick r:id="" action="ppaction://media"/>
          </p:cNvPr>
          <p:cNvPicPr>
            <a:picLocks noRot="true" noChangeAspect="true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9575" y="1071563"/>
            <a:ext cx="911225" cy="911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bldLvl="0" animBg="tru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1-15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620713"/>
            <a:ext cx="8785225" cy="52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03388" y="928688"/>
            <a:ext cx="8785225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79" name="AutoShape 2" descr="ÐÐ°ÑÑÐ¸Ð½ÐºÐ¸ Ð¿Ð¾ Ð·Ð°Ð¿ÑÐ¾ÑÑ Ð¾Ð¿Ð¾"/>
          <p:cNvSpPr>
            <a:spLocks noChangeAspect="true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5167306" y="1142984"/>
            <a:ext cx="5321307" cy="5715016"/>
          </a:xfrm>
          <a:prstGeom prst="flowChartDocument">
            <a:avLst/>
          </a:prstGeom>
          <a:gradFill flip="none" rotWithShape="true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1" fontAlgn="base" hangingPunct="1">
              <a:buFont typeface="Wingdings" panose="05000000000000000000" pitchFamily="2" charset="2"/>
              <a:buChar char="Ø"/>
            </a:pPr>
            <a:r>
              <a:rPr lang="ru-RU" altLang="x-none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услышав сигнал, необходимо включить телевизор, радиоприемник, репродуктор радиотрансляционной сети и прослушать сообщение местных органов власти или органов управления по делам ГО и ЧС;</a:t>
            </a:r>
            <a:endParaRPr lang="ru-RU" altLang="x-none" sz="20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buFont typeface="Wingdings" panose="05000000000000000000" pitchFamily="2" charset="2"/>
              <a:buChar char="Ø"/>
            </a:pPr>
            <a:endParaRPr lang="ru-RU" altLang="x-none" sz="2000" b="1" i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buFont typeface="Wingdings" panose="05000000000000000000" pitchFamily="2" charset="2"/>
              <a:buChar char="Ø"/>
            </a:pPr>
            <a:r>
              <a:rPr lang="ru-RU" altLang="x-none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действовать согласно полученным рекомендациям;</a:t>
            </a:r>
            <a:endParaRPr lang="ru-RU" altLang="x-none" sz="20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buFont typeface="Wingdings" panose="05000000000000000000" pitchFamily="2" charset="2"/>
              <a:buChar char="Ø"/>
            </a:pPr>
            <a:endParaRPr lang="ru-RU" altLang="x-none" sz="2000" b="1" i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buFont typeface="Wingdings" panose="05000000000000000000" pitchFamily="2" charset="2"/>
              <a:buChar char="Ø"/>
            </a:pPr>
            <a:r>
              <a:rPr lang="ru-RU" altLang="x-none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соседей по подъезду и месту жительства </a:t>
            </a:r>
            <a:r>
              <a:rPr lang="ru-RU" altLang="x-none" sz="2000" b="1" strike="noStrike" noProof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altLang="x-none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возможно, они не </a:t>
            </a:r>
            <a:endParaRPr lang="ru-RU" altLang="x-none" sz="20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buFont typeface="Wingdings" panose="05000000000000000000" pitchFamily="2" charset="2"/>
              <a:buChar char="Ø"/>
            </a:pPr>
            <a:r>
              <a:rPr lang="ru-RU" altLang="x-none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слышали передаваемой информации;</a:t>
            </a:r>
            <a:endParaRPr lang="ru-RU" altLang="x-none" sz="20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buFont typeface="Wingdings" panose="05000000000000000000" pitchFamily="2" charset="2"/>
              <a:buChar char="Ø"/>
            </a:pPr>
            <a:endParaRPr lang="ru-RU" altLang="x-none" sz="2000" b="1" i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buFont typeface="Wingdings" panose="05000000000000000000" pitchFamily="2" charset="2"/>
              <a:buChar char="Ø"/>
            </a:pPr>
            <a:r>
              <a:rPr lang="ru-RU" altLang="x-none" sz="20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пресекать немедленно любые проявления паники и слухи</a:t>
            </a:r>
            <a:endParaRPr lang="ru-RU" altLang="x-none" sz="2000" b="1" i="1" strike="noStrike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sirena.mp3">
            <a:hlinkClick r:id="" action="ppaction://media"/>
          </p:cNvPr>
          <p:cNvPicPr>
            <a:picLocks noRot="true" noChangeAspect="true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2388" y="1857375"/>
            <a:ext cx="1214437" cy="1214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1703388" y="3571875"/>
            <a:ext cx="2630488" cy="642938"/>
          </a:xfrm>
          <a:prstGeom prst="wedgeRoundRectCallout">
            <a:avLst>
              <a:gd name="adj1" fmla="val 62019"/>
              <a:gd name="adj2" fmla="val -12447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/>
            <a:r>
              <a:rPr lang="ru-RU" altLang="x-none" sz="2000" b="1" dirty="0">
                <a:latin typeface="Times New Roman" panose="02020603050405020304" pitchFamily="18" charset="0"/>
              </a:rPr>
              <a:t>Дома</a:t>
            </a:r>
            <a:endParaRPr lang="ru-RU" altLang="x-none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Изображение 5132" descr="Картинка 124 из 202514">
            <a:hlinkClick r:id="rId1"/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3" y="4437063"/>
            <a:ext cx="3114675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58" name="Изображение 5128" descr="Картинка 50 из 202514">
            <a:hlinkClick r:id="rId3"/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1700213"/>
            <a:ext cx="2952750" cy="2211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59" name="Изображение 5130" descr="Картинка 101 из 202514">
            <a:hlinkClick r:id="rId5"/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238" y="3284538"/>
            <a:ext cx="3259137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0" name="Замещающий текст 5122"/>
          <p:cNvSpPr>
            <a:spLocks noGrp="true"/>
          </p:cNvSpPr>
          <p:nvPr>
            <p:ph idx="1"/>
          </p:nvPr>
        </p:nvSpPr>
        <p:spPr>
          <a:xfrm>
            <a:off x="1992313" y="260350"/>
            <a:ext cx="8229600" cy="1511300"/>
          </a:xfrm>
        </p:spPr>
        <p:txBody>
          <a:bodyPr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altLang="zh-CN" sz="2000" b="1"/>
              <a:t>	</a:t>
            </a:r>
            <a:r>
              <a:rPr lang="ru-RU" altLang="zh-CN" sz="20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За последние пять с половиной тысячелетий на земле прогремели около  15 тыс. войн.</a:t>
            </a:r>
            <a:br>
              <a:rPr lang="ru-RU" altLang="zh-CN" sz="2000" b="1" dirty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ru-RU" altLang="zh-CN" sz="20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В этих войнах погибло более 3.5 млрд. человек.</a:t>
            </a:r>
            <a:br>
              <a:rPr lang="ru-RU" altLang="zh-CN" sz="2000" b="1" dirty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ru-RU" altLang="zh-CN" sz="20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За всю свою историю человечество прожило без вооруженных конфликтов всего 292 года</a:t>
            </a:r>
            <a:br>
              <a:rPr lang="ru-RU" altLang="zh-CN" sz="2000" b="1" dirty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endParaRPr lang="ru-RU" altLang="zh-CN" sz="2000" b="1"/>
          </a:p>
        </p:txBody>
      </p:sp>
      <p:pic>
        <p:nvPicPr>
          <p:cNvPr id="96261" name="Изображение 5126" descr="Картинка 48 из 202514">
            <a:hlinkClick r:id="rId7"/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25" y="4508500"/>
            <a:ext cx="3025775" cy="201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2" name="Изображение 5134" descr="Картинка 294 из 202514">
            <a:hlinkClick r:id="rId9"/>
          </p:cNvPr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1916113"/>
            <a:ext cx="2970213" cy="213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3" name="Изображение 5135" descr="BD21335_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8663" y="1700213"/>
            <a:ext cx="3384550" cy="7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4" name="Изображение 5136" descr="BD21335_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9738" y="6092825"/>
            <a:ext cx="1152525" cy="7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true"/>
          </p:cNvPicPr>
          <p:nvPr/>
        </p:nvPicPr>
        <p:blipFill>
          <a:blip r:embed="rId1"/>
          <a:srcRect l="12575" t="3320" b="22485"/>
          <a:stretch>
            <a:fillRect/>
          </a:stretch>
        </p:blipFill>
        <p:spPr>
          <a:xfrm>
            <a:off x="9115536" y="4832323"/>
            <a:ext cx="2962910" cy="1951990"/>
          </a:xfrm>
          <a:prstGeom prst="rect">
            <a:avLst/>
          </a:prstGeom>
          <a:solidFill>
            <a:srgbClr val="000066"/>
          </a:solidFill>
          <a:ln w="28575" cap="flat" cmpd="sng">
            <a:solidFill>
              <a:schemeClr val="tx1">
                <a:lumMod val="95000"/>
                <a:lumOff val="5000"/>
              </a:schemeClr>
            </a:solidFill>
            <a:prstDash val="solid"/>
            <a:miter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</p:pic>
      <p:sp>
        <p:nvSpPr>
          <p:cNvPr id="71682" name="Текстовое поле 99"/>
          <p:cNvSpPr txBox="true"/>
          <p:nvPr/>
        </p:nvSpPr>
        <p:spPr>
          <a:xfrm>
            <a:off x="1518699" y="247650"/>
            <a:ext cx="9617600" cy="48320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4035" algn="just"/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Защита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гражданского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населения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в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ходе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вооруженной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борьбы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всегда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была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актуальна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на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протяжении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всей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истории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человечества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. </a:t>
            </a:r>
            <a:endParaRPr lang="en-US" altLang="ru-RU" sz="2800" dirty="0">
              <a:solidFill>
                <a:srgbClr val="0F243E"/>
              </a:solidFill>
              <a:latin typeface="+mj-ea"/>
              <a:cs typeface="+mj-ea"/>
            </a:endParaRPr>
          </a:p>
          <a:p>
            <a:pPr indent="441325" algn="just"/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Стратегической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целю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Российской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Федерации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и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всего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мира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,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является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защита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своего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народа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и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государственных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границ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. </a:t>
            </a:r>
            <a:endParaRPr lang="en-US" altLang="ru-RU" sz="2800" dirty="0">
              <a:solidFill>
                <a:srgbClr val="0F243E"/>
              </a:solidFill>
              <a:latin typeface="+mj-ea"/>
              <a:cs typeface="+mj-ea"/>
            </a:endParaRPr>
          </a:p>
          <a:p>
            <a:pPr indent="627380" algn="just"/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За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последние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десятилетия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вооруженные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конфликты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унесли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жизни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миллионов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гражданских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лиц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.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Международные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соглашения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,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которые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обеспечивают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международную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безопасность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пока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не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стали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гарантией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мирного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взаимодействия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между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 </a:t>
            </a:r>
            <a:r>
              <a:rPr lang="en-US" altLang="ru-RU" sz="2800" dirty="0" err="1">
                <a:solidFill>
                  <a:srgbClr val="0F243E"/>
                </a:solidFill>
                <a:latin typeface="+mj-ea"/>
                <a:cs typeface="+mj-ea"/>
              </a:rPr>
              <a:t>государствами</a:t>
            </a:r>
            <a:r>
              <a:rPr lang="en-US" altLang="ru-RU" sz="2800" dirty="0">
                <a:solidFill>
                  <a:srgbClr val="0F243E"/>
                </a:solidFill>
                <a:latin typeface="+mj-ea"/>
                <a:cs typeface="+mj-ea"/>
              </a:rPr>
              <a:t>. </a:t>
            </a:r>
            <a:endParaRPr lang="ru-RU" altLang="en-US" sz="2800" dirty="0">
              <a:latin typeface="+mj-ea"/>
              <a:cs typeface="+mj-ea"/>
            </a:endParaRPr>
          </a:p>
        </p:txBody>
      </p:sp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7" descr="США требуют от России убрать вооруженные силы из нашего Крым"/>
          <p:cNvPicPr>
            <a:picLocks noChangeAspect="true"/>
          </p:cNvPicPr>
          <p:nvPr/>
        </p:nvPicPr>
        <p:blipFill>
          <a:blip r:embed="rId1" r:link="rId2"/>
          <a:srcRect t="19922" b="3708"/>
          <a:stretch>
            <a:fillRect/>
          </a:stretch>
        </p:blipFill>
        <p:spPr>
          <a:xfrm>
            <a:off x="174930" y="0"/>
            <a:ext cx="12017070" cy="4017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0" name="Rectangle 6"/>
          <p:cNvSpPr/>
          <p:nvPr/>
        </p:nvSpPr>
        <p:spPr>
          <a:xfrm>
            <a:off x="2557780" y="118110"/>
            <a:ext cx="6408420" cy="64706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ru-RU" altLang="zh-CN" sz="3200" b="1" i="1" dirty="0">
                <a:solidFill>
                  <a:srgbClr val="FFFF00"/>
                </a:solidFill>
                <a:latin typeface="Arial" panose="020B0604020202020204" pitchFamily="34" charset="0"/>
              </a:rPr>
              <a:t>Военные конфликты</a:t>
            </a:r>
            <a:endParaRPr lang="ru-RU" altLang="zh-CN" sz="3200" b="1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Rectangle 8"/>
          <p:cNvSpPr/>
          <p:nvPr/>
        </p:nvSpPr>
        <p:spPr>
          <a:xfrm>
            <a:off x="174930" y="4017645"/>
            <a:ext cx="12017069" cy="2769235"/>
          </a:xfrm>
          <a:prstGeom prst="rect">
            <a:avLst/>
          </a:prstGeom>
          <a:solidFill>
            <a:srgbClr val="800000"/>
          </a:solidFill>
          <a:ln w="9525">
            <a:noFill/>
          </a:ln>
        </p:spPr>
        <p:txBody>
          <a:bodyPr wrap="none" anchor="ctr" anchorCtr="false"/>
          <a:lstStyle/>
          <a:p>
            <a:pPr algn="just" fontAlgn="base"/>
            <a:r>
              <a:rPr lang="ru-RU" altLang="zh-CN" sz="2000" b="1" u="sng" strike="noStrike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Укрепление России</a:t>
            </a:r>
            <a:r>
              <a:rPr lang="ru-RU" altLang="zh-CN" sz="2000" b="1" strike="noStrike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 </a:t>
            </a:r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происходит </a:t>
            </a:r>
            <a:r>
              <a:rPr lang="ru-RU" altLang="zh-CN" sz="2000" b="1" u="sng" strike="noStrike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на фоне угроз национальной безопасности</a:t>
            </a:r>
            <a:r>
              <a:rPr lang="ru-RU" altLang="zh-CN" sz="2000" b="1" strike="noStrike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, </a:t>
            </a:r>
            <a:endParaRPr lang="ru-RU" altLang="zh-CN" sz="2000" strike="noStrike" noProof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имеющих комплексный взаимосвязанный характер. </a:t>
            </a:r>
            <a:endParaRPr lang="ru-RU" altLang="zh-CN" sz="2000" strike="noStrike" noProof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Проведение Российской Федерацией самостоятельной внешней и внутренней  </a:t>
            </a:r>
            <a:endParaRPr lang="ru-RU" altLang="zh-CN" sz="2000" strike="noStrike" noProof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политики</a:t>
            </a:r>
            <a:r>
              <a:rPr lang="en-US" altLang="ru-RU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 </a:t>
            </a:r>
            <a:r>
              <a:rPr lang="ru-RU" altLang="zh-CN" sz="2000" b="1" u="sng" strike="noStrike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вызывает противодействие со стороны США и их союзников</a:t>
            </a:r>
            <a:r>
              <a:rPr lang="ru-RU" altLang="zh-CN" sz="2000" u="sng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,</a:t>
            </a:r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 </a:t>
            </a:r>
            <a:endParaRPr lang="ru-RU" altLang="zh-CN" sz="2000" strike="noStrike" noProof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стремящихся</a:t>
            </a:r>
            <a:r>
              <a:rPr lang="en-US" altLang="ru-RU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 </a:t>
            </a:r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сохранить свое доминирование в мировых делах. </a:t>
            </a:r>
            <a:endParaRPr lang="ru-RU" altLang="zh-CN" sz="2000" strike="noStrike" noProof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Реализуемая ими политика</a:t>
            </a:r>
            <a:r>
              <a:rPr lang="en-US" altLang="ru-RU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 </a:t>
            </a:r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сдерживания России предусматривает оказание на нее </a:t>
            </a:r>
            <a:endParaRPr lang="ru-RU" altLang="zh-CN" sz="2000" strike="noStrike" noProof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политического,</a:t>
            </a:r>
            <a:r>
              <a:rPr lang="en-US" altLang="ru-RU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 </a:t>
            </a:r>
            <a:r>
              <a:rPr lang="ru-RU" altLang="zh-CN" sz="2000" strike="noStrike" noProof="1">
                <a:solidFill>
                  <a:srgbClr val="FFFF00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 экономического, военного и информационного давления.</a:t>
            </a:r>
            <a:endParaRPr lang="ru-RU" altLang="zh-CN" sz="2000" strike="noStrike" noProof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ru-RU" altLang="zh-CN" sz="2000" b="1" i="1" strike="noStrike" noProof="1">
                <a:solidFill>
                  <a:srgbClr val="FFFFFF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(из УКАЗА Президента РФ о стратегии национальной безопасности РФ</a:t>
            </a:r>
            <a:r>
              <a:rPr lang="ru-RU" altLang="zh-CN" sz="2400" b="1" i="1" strike="noStrike" noProof="1">
                <a:solidFill>
                  <a:srgbClr val="FFFFFF"/>
                </a:solidFill>
                <a:latin typeface="Arial" panose="020B0604020202020204" pitchFamily="34" charset="0"/>
                <a:ea typeface="Noto Sans CJK SC" panose="020B0600000000000000" charset="-122"/>
                <a:cs typeface="+mn-cs"/>
              </a:rPr>
              <a:t>)</a:t>
            </a:r>
            <a:endParaRPr lang="ru-RU" altLang="zh-CN" sz="2400" b="1" i="1" strike="noStrike" noProof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овое поле 20481"/>
          <p:cNvSpPr txBox="true">
            <a:spLocks noChangeArrowheads="true"/>
          </p:cNvSpPr>
          <p:nvPr/>
        </p:nvSpPr>
        <p:spPr bwMode="auto">
          <a:xfrm>
            <a:off x="1492885" y="228600"/>
            <a:ext cx="9473565" cy="1111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innerShdw blurRad="114300">
              <a:prstClr val="black"/>
            </a:innerShdw>
          </a:effectLst>
        </p:spPr>
        <p:txBody>
          <a:bodyPr lIns="90000" tIns="45000" rIns="90000" bIns="45000"/>
          <a:lstStyle/>
          <a:p>
            <a:pPr marR="0" algn="just" defTabSz="449580" eaLnBrk="0" hangingPunct="0">
              <a:lnSpc>
                <a:spcPct val="80000"/>
              </a:lnSpc>
              <a:spcBef>
                <a:spcPts val="1200"/>
              </a:spcBef>
              <a:spcAft>
                <a:spcPts val="100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000" kern="1200" cap="none" spc="0" normalizeH="0" baseline="0" noProof="0" dirty="0">
                <a:solidFill>
                  <a:srgbClr val="000000"/>
                </a:solidFill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Российская Федерация обеспечивает постоянную готовность Вооруженных Сил, других войск и органов к </a:t>
            </a:r>
            <a:r>
              <a:rPr kumimoji="0" lang="ru-RU" altLang="ru-RU" sz="2000" b="1" kern="1200" cap="none" spc="0" normalizeH="0" baseline="0" noProof="0" dirty="0">
                <a:solidFill>
                  <a:srgbClr val="000000"/>
                </a:solidFill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сдерживанию и предотвращению военных конфликтов</a:t>
            </a:r>
            <a:r>
              <a:rPr kumimoji="0" lang="ru-RU" altLang="ru-RU" sz="2000" kern="1200" cap="none" spc="0" normalizeH="0" baseline="0" noProof="0" dirty="0">
                <a:solidFill>
                  <a:srgbClr val="000000"/>
                </a:solidFill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, к вооруженной защите Российской Федерации и ее союзников…</a:t>
            </a:r>
            <a:endParaRPr kumimoji="0" lang="ru-RU" altLang="ru-RU" sz="2000" kern="1200" cap="none" spc="0" normalizeH="0" baseline="0" noProof="0" dirty="0">
              <a:solidFill>
                <a:srgbClr val="000000"/>
              </a:solidFill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</p:txBody>
      </p:sp>
      <p:sp>
        <p:nvSpPr>
          <p:cNvPr id="26628" name="Текстовое поле 20482"/>
          <p:cNvSpPr txBox="true"/>
          <p:nvPr/>
        </p:nvSpPr>
        <p:spPr>
          <a:xfrm>
            <a:off x="7614557" y="2681967"/>
            <a:ext cx="4070350" cy="84264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innerShdw blurRad="114300">
              <a:prstClr val="black"/>
            </a:innerShdw>
          </a:effectLst>
        </p:spPr>
        <p:txBody>
          <a:bodyPr lIns="90000" tIns="45000" rIns="90000" bIns="45000"/>
          <a:lstStyle/>
          <a:p>
            <a:pPr marR="0" algn="ctr" defTabSz="449580" eaLnBrk="0" hangingPunct="0">
              <a:lnSpc>
                <a:spcPts val="1500"/>
              </a:lnSpc>
              <a:spcBef>
                <a:spcPts val="1200"/>
              </a:spcBef>
              <a:spcAft>
                <a:spcPts val="100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1" kern="1200" cap="none" spc="0" normalizeH="0" baseline="0" noProof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Основные задачи Вооруженных Сил,             других войск и органов                          в мирное время:</a:t>
            </a:r>
            <a:endParaRPr kumimoji="0" lang="ru-RU" sz="2000" b="1" i="1" kern="1200" cap="none" spc="0" normalizeH="0" baseline="0" noProof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</p:txBody>
      </p:sp>
      <p:sp>
        <p:nvSpPr>
          <p:cNvPr id="161797" name="Текстовое поле 20483"/>
          <p:cNvSpPr txBox="true">
            <a:spLocks noChangeArrowheads="true"/>
          </p:cNvSpPr>
          <p:nvPr/>
        </p:nvSpPr>
        <p:spPr bwMode="auto">
          <a:xfrm>
            <a:off x="7614557" y="3830953"/>
            <a:ext cx="4070985" cy="1835150"/>
          </a:xfrm>
          <a:prstGeom prst="rect">
            <a:avLst/>
          </a:prstGeom>
          <a:solidFill>
            <a:srgbClr val="F2F2F2"/>
          </a:solidFill>
          <a:ln w="28575">
            <a:solidFill>
              <a:srgbClr val="595959"/>
            </a:solidFill>
            <a:prstDash val="sysDot"/>
            <a:round/>
          </a:ln>
        </p:spPr>
        <p:txBody>
          <a:bodyPr lIns="90000" tIns="45000" rIns="90000" bIns="45000"/>
          <a:lstStyle/>
          <a:p>
            <a:pPr marR="0" algn="just" defTabSz="449580" eaLnBrk="0" hangingPunct="0">
              <a:lnSpc>
                <a:spcPts val="1500"/>
              </a:lnSpc>
              <a:spcBef>
                <a:spcPts val="1200"/>
              </a:spcBef>
              <a:spcAft>
                <a:spcPts val="100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000" kern="1200" cap="none" spc="0" normalizeH="0" baseline="0" noProof="0" dirty="0">
                <a:solidFill>
                  <a:srgbClr val="000000"/>
                </a:solidFill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- </a:t>
            </a:r>
            <a:r>
              <a:rPr kumimoji="0" lang="ru-RU" altLang="ru-RU" sz="20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подготовка к проведению мероприятий по </a:t>
            </a:r>
            <a:r>
              <a:rPr kumimoji="0" lang="ru-RU" altLang="ru-RU" sz="20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территориальной обороне и </a:t>
            </a:r>
            <a:r>
              <a:rPr kumimoji="0" lang="ru-RU" altLang="ru-RU" sz="20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гражданской обороне</a:t>
            </a:r>
            <a:r>
              <a:rPr kumimoji="0" lang="ru-RU" altLang="ru-RU" sz="20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;</a:t>
            </a:r>
            <a:endParaRPr kumimoji="0" lang="ru-RU" altLang="ru-RU" sz="20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  <a:p>
            <a:pPr marR="0" algn="just" defTabSz="449580" eaLnBrk="0" hangingPunct="0">
              <a:lnSpc>
                <a:spcPts val="1500"/>
              </a:lnSpc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0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- </a:t>
            </a:r>
            <a:r>
              <a:rPr kumimoji="0" lang="ru-RU" altLang="ru-RU" sz="20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участие в ликвидации </a:t>
            </a:r>
            <a:r>
              <a:rPr kumimoji="0" lang="ru-RU" altLang="ru-RU" sz="2000" b="1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чрезвычайных ситуаций </a:t>
            </a:r>
            <a:r>
              <a:rPr kumimoji="0" lang="ru-RU" altLang="ru-RU" sz="20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и восстановление объектов специального назначения;..</a:t>
            </a:r>
            <a:endParaRPr kumimoji="0" lang="ru-RU" altLang="ru-RU" sz="20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</p:txBody>
      </p:sp>
      <p:sp>
        <p:nvSpPr>
          <p:cNvPr id="77828" name="Текстовое поле 20484"/>
          <p:cNvSpPr txBox="true"/>
          <p:nvPr/>
        </p:nvSpPr>
        <p:spPr>
          <a:xfrm>
            <a:off x="3962400" y="6546850"/>
            <a:ext cx="4292600" cy="311150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/>
          <a:lstStyle/>
          <a:p>
            <a:pPr defTabSz="449580" eaLnBrk="0" hangingPunct="0">
              <a:spcBef>
                <a:spcPts val="1200"/>
              </a:spcBef>
              <a:spcAft>
                <a:spcPts val="1000"/>
              </a:spcAft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1500" dirty="0">
                <a:solidFill>
                  <a:srgbClr val="000000"/>
                </a:solidFill>
                <a:latin typeface="Century Schoolbook" panose="02040604050505020304" pitchFamily="18" charset="0"/>
              </a:rPr>
              <a:t>(Военная доктрина Российской Федерации)</a:t>
            </a:r>
            <a:endParaRPr lang="ru-RU" altLang="ru-RU" sz="15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6631" name="Изображение 2048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885" y="1473200"/>
            <a:ext cx="5269865" cy="4578350"/>
          </a:xfrm>
          <a:prstGeom prst="rect">
            <a:avLst/>
          </a:prstGeom>
          <a:blipFill rotWithShape="false">
            <a:blip r:embed="rId2"/>
          </a:blipFill>
          <a:ln w="9525"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8" name="Прямоугольник 21507"/>
          <p:cNvSpPr>
            <a:spLocks noChangeArrowheads="true"/>
          </p:cNvSpPr>
          <p:nvPr/>
        </p:nvSpPr>
        <p:spPr bwMode="auto">
          <a:xfrm>
            <a:off x="7614557" y="1748246"/>
            <a:ext cx="4070350" cy="6273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</a:ln>
          <a:effectLst>
            <a:innerShdw blurRad="114300">
              <a:prstClr val="black"/>
            </a:innerShdw>
          </a:effectLst>
        </p:spPr>
        <p:txBody>
          <a:bodyPr wrap="square" lIns="90000" tIns="45000" rIns="90000" bIns="45000">
            <a:spAutoFit/>
          </a:bodyPr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Утв. Президентом РФ </a:t>
            </a:r>
            <a:endParaRPr kumimoji="0" lang="ru-RU" alt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anose="02040604050505020304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25.12.2014 № Пр-2976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 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anose="02040604050505020304" pitchFamily="18" charset="0"/>
              <a:ea typeface="Noto Sans CJK SC" panose="020B0600000000000000" charset="-122"/>
              <a:cs typeface="+mn-cs"/>
              <a:sym typeface="+mn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92885" y="6184900"/>
            <a:ext cx="5269865" cy="306705"/>
          </a:xfrm>
          <a:prstGeom prst="rect">
            <a:avLst/>
          </a:prstGeom>
          <a:gradFill>
            <a:gsLst>
              <a:gs pos="0">
                <a:srgbClr val="FF5050"/>
              </a:gs>
              <a:gs pos="50000">
                <a:srgbClr val="800000"/>
              </a:gs>
              <a:gs pos="50000">
                <a:srgbClr val="D99893"/>
              </a:gs>
              <a:gs pos="100000">
                <a:srgbClr val="FF5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false"/>
          </a:gradFill>
        </p:spPr>
        <p:txBody>
          <a:bodyPr wrap="square">
            <a:spAutoFit/>
          </a:bodyPr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  <a:hlinkClick r:id="rId4"/>
              </a:rPr>
              <a:t>http://docs.cntd.ru/document/420246589/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Прямоугольник 24577"/>
          <p:cNvSpPr/>
          <p:nvPr/>
        </p:nvSpPr>
        <p:spPr>
          <a:xfrm>
            <a:off x="5558403" y="1073150"/>
            <a:ext cx="5612765" cy="53086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0" marR="0" lvl="0" indent="0" algn="ctr" defTabSz="44958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«О Стратегии национальной безопасности Российской Федерации»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</p:txBody>
      </p:sp>
      <p:sp>
        <p:nvSpPr>
          <p:cNvPr id="44036" name="Прямоугольник 24578"/>
          <p:cNvSpPr>
            <a:spLocks noChangeArrowheads="true"/>
          </p:cNvSpPr>
          <p:nvPr/>
        </p:nvSpPr>
        <p:spPr bwMode="auto">
          <a:xfrm>
            <a:off x="1424940" y="2717800"/>
            <a:ext cx="3693160" cy="1089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5000" rIns="90000" bIns="45000">
            <a:spAutoFit/>
          </a:bodyPr>
          <a:lstStyle/>
          <a:p>
            <a:pPr marL="0" marR="0" lvl="0" indent="0" algn="ctr" defTabSz="449580" rtl="0" eaLnBrk="0" fontAlgn="base" latinLnBrk="0" hangingPunct="0">
              <a:lnSpc>
                <a:spcPts val="15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Глава IV.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0" marR="0" lvl="0" indent="0" algn="ctr" defTabSz="449580" rtl="0" eaLnBrk="0" fontAlgn="base" latinLnBrk="0" hangingPunct="0">
              <a:lnSpc>
                <a:spcPts val="15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Обеспечение национальной  безопасности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 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0" marR="0" lvl="0" indent="0" algn="ctr" defTabSz="449580" rtl="0" eaLnBrk="0" fontAlgn="base" latinLnBrk="0" hangingPunct="0">
              <a:lnSpc>
                <a:spcPts val="15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Оборона страны 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+mn-ea"/>
            </a:endParaRPr>
          </a:p>
        </p:txBody>
      </p:sp>
      <p:sp>
        <p:nvSpPr>
          <p:cNvPr id="169989" name="Прямоугольник 24579"/>
          <p:cNvSpPr>
            <a:spLocks noChangeArrowheads="true"/>
          </p:cNvSpPr>
          <p:nvPr/>
        </p:nvSpPr>
        <p:spPr bwMode="auto">
          <a:xfrm>
            <a:off x="5693465" y="1969052"/>
            <a:ext cx="5549265" cy="4624070"/>
          </a:xfrm>
          <a:prstGeom prst="rect">
            <a:avLst/>
          </a:prstGeom>
          <a:solidFill>
            <a:srgbClr val="F2F2F2"/>
          </a:solidFill>
          <a:ln w="19050">
            <a:solidFill>
              <a:srgbClr val="595959"/>
            </a:solidFill>
            <a:round/>
          </a:ln>
        </p:spPr>
        <p:txBody>
          <a:bodyPr wrap="square" lIns="90000" tIns="45000" rIns="90000" bIns="45000">
            <a:spAutoFit/>
          </a:bodyPr>
          <a:lstStyle/>
          <a:p>
            <a:pPr marL="0" marR="0" lvl="0" indent="0" algn="just" defTabSz="449580" rtl="0" eaLnBrk="0" fontAlgn="base" latinLnBrk="0" hangingPunct="0">
              <a:lnSpc>
                <a:spcPct val="3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  <a:p>
            <a:pPr marL="0" marR="0" lvl="0" indent="0" algn="just" defTabSz="44958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Ст. 40. </a:t>
            </a:r>
            <a:r>
              <a:rPr kumimoji="0" lang="ru-RU" alt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Достижение целей обороны страны осуществляется в рамках реализации военной политики путем</a:t>
            </a: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  <a:p>
            <a:pPr marL="0" marR="0" lvl="0" indent="0" algn="just" defTabSz="44958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  <a:p>
            <a:pPr marL="0" marR="0" lvl="0" indent="0" algn="just" defTabSz="44958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 стратегического сдерживания и предотвращения военных конфликтов, </a:t>
            </a: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  <a:p>
            <a:pPr marL="0" marR="0" lvl="0" indent="0" algn="just" defTabSz="44958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  <a:p>
            <a:pPr marL="0" marR="0" lvl="0" indent="0" algn="just" defTabSz="44958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совершенствования военной организации государства, форм применения и способов действий Вооруженных Сил Российской Федерации, других войск, воинских формирований и органов, </a:t>
            </a: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  <a:p>
            <a:pPr marL="0" marR="0" lvl="0" indent="0" algn="just" defTabSz="44958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  <a:p>
            <a:pPr marL="0" marR="0" lvl="0" indent="0" algn="just" defTabSz="44958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повышения мобилизационной готовности Российской Федерации </a:t>
            </a: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  <a:p>
            <a:pPr marL="0" marR="0" lvl="0" indent="0" algn="just" defTabSz="44958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  <a:p>
            <a:pPr marL="0" marR="0" lvl="0" indent="0" algn="just" defTabSz="44958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готовности сил и средств гражданской обороны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Noto Sans CJK SC" panose="020B0600000000000000" charset="-122"/>
              </a:rPr>
              <a:t>.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Noto Sans CJK SC" panose="020B0600000000000000" charset="-122"/>
            </a:endParaRPr>
          </a:p>
        </p:txBody>
      </p:sp>
      <p:sp>
        <p:nvSpPr>
          <p:cNvPr id="34822" name="Прямоугольник 24580"/>
          <p:cNvSpPr/>
          <p:nvPr/>
        </p:nvSpPr>
        <p:spPr>
          <a:xfrm>
            <a:off x="5634920" y="614597"/>
            <a:ext cx="5459730" cy="36576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  <a:defRPr/>
            </a:pPr>
            <a:r>
              <a:rPr kumimoji="0" lang="ru-RU" altLang="x-none" sz="18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Указ Президента РФ от 02.07.2021 № 400 </a:t>
            </a:r>
            <a:endParaRPr kumimoji="0" lang="ru-RU" altLang="x-none" sz="1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+mn-ea"/>
            </a:endParaRPr>
          </a:p>
        </p:txBody>
      </p:sp>
      <p:pic>
        <p:nvPicPr>
          <p:cNvPr id="38919" name="Изображение 2662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24940" y="71755"/>
            <a:ext cx="3801110" cy="2533650"/>
          </a:xfrm>
          <a:prstGeom prst="rect">
            <a:avLst/>
          </a:prstGeom>
          <a:blipFill rotWithShape="false">
            <a:blip r:embed="rId2"/>
          </a:blipFill>
          <a:ln w="9525"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295900" y="95250"/>
            <a:ext cx="5548630" cy="337185"/>
          </a:xfrm>
          <a:prstGeom prst="rect">
            <a:avLst/>
          </a:prstGeom>
          <a:gradFill>
            <a:gsLst>
              <a:gs pos="100000">
                <a:srgbClr val="FF0000"/>
              </a:gs>
              <a:gs pos="50000">
                <a:srgbClr val="0070C0"/>
              </a:gs>
              <a:gs pos="7000">
                <a:schemeClr val="bg1"/>
              </a:gs>
              <a:gs pos="100000">
                <a:srgbClr val="D1C39F"/>
              </a:gs>
            </a:gsLst>
            <a:lin ang="5400000" scaled="false"/>
          </a:gra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  <a:hlinkClick r:id="rId3"/>
              </a:rPr>
              <a:t>http://docs.cntd.ru/document/420327289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</p:txBody>
      </p:sp>
      <p:pic>
        <p:nvPicPr>
          <p:cNvPr id="10" name="Picture 18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4940" y="3849370"/>
            <a:ext cx="3813810" cy="280098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Изображение 25600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00" y="3562350"/>
            <a:ext cx="3689350" cy="262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Текстовое поле 25601"/>
          <p:cNvSpPr txBox="true">
            <a:spLocks noChangeArrowheads="true"/>
          </p:cNvSpPr>
          <p:nvPr/>
        </p:nvSpPr>
        <p:spPr bwMode="auto">
          <a:xfrm>
            <a:off x="5473700" y="184149"/>
            <a:ext cx="4978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marR="0" algn="ctr" defTabSz="449580" eaLnBrk="0" hangingPunct="0">
              <a:lnSpc>
                <a:spcPts val="1900"/>
              </a:lnSpc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2000" b="1" kern="1200" cap="none" spc="0" normalizeH="0" baseline="0" noProof="0" dirty="0">
              <a:solidFill>
                <a:srgbClr val="002060"/>
              </a:solidFill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R="0" algn="ctr" defTabSz="449580" eaLnBrk="0" hangingPunct="0">
              <a:lnSpc>
                <a:spcPts val="1900"/>
              </a:lnSpc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000" b="1" kern="1200" cap="none" spc="0" normalizeH="0" baseline="0" noProof="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Указ Президента РФ от 20.12.2016</a:t>
            </a:r>
            <a:endParaRPr kumimoji="0" lang="ru-RU" altLang="ru-RU" sz="2000" b="1" kern="1200" cap="none" spc="0" normalizeH="0" baseline="0" noProof="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entury Schoolbook" panose="02040604050505020304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R="0" algn="ctr" defTabSz="449580" eaLnBrk="0" hangingPunct="0">
              <a:lnSpc>
                <a:spcPts val="1900"/>
              </a:lnSpc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000" b="1" kern="1200" cap="none" spc="0" normalizeH="0" baseline="0" noProof="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№ </a:t>
            </a:r>
            <a:r>
              <a:rPr kumimoji="0" lang="ru-RU" altLang="ru-RU" sz="2000" b="1" kern="1200" cap="none" spc="0" normalizeH="0" baseline="0" noProof="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696 </a:t>
            </a:r>
            <a:r>
              <a:rPr kumimoji="0" lang="ru-RU" altLang="ru-RU" sz="2000" kern="1200" cap="none" spc="0" normalizeH="0" baseline="0" noProof="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charset="0"/>
                <a:ea typeface="Noto Sans CJK SC" panose="020B0600000000000000" charset="-122"/>
                <a:cs typeface="+mn-cs"/>
                <a:sym typeface="+mn-ea"/>
              </a:rPr>
              <a:t>«</a:t>
            </a:r>
            <a:r>
              <a:rPr kumimoji="0" lang="ru-RU" altLang="ru-RU" sz="2000" kern="1200" cap="none" spc="0" normalizeH="0" baseline="0" noProof="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Об утверждении Основ государственной политики РФ в области ГО на период </a:t>
            </a:r>
            <a:r>
              <a:rPr kumimoji="0" lang="ru-RU" altLang="ru-RU" sz="2000" b="1" kern="1200" cap="none" spc="0" normalizeH="0" baseline="0" noProof="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Noto Sans CJK SC" panose="020B0600000000000000" charset="-122"/>
                <a:cs typeface="+mn-cs"/>
                <a:sym typeface="+mn-ea"/>
              </a:rPr>
              <a:t>до 2030 года</a:t>
            </a:r>
            <a:r>
              <a:rPr kumimoji="0" lang="ru-RU" altLang="ru-RU" sz="2000" kern="1200" cap="none" spc="0" normalizeH="0" baseline="0" noProof="0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charset="0"/>
                <a:ea typeface="Noto Sans CJK SC" panose="020B0600000000000000" charset="-122"/>
                <a:cs typeface="+mn-cs"/>
                <a:sym typeface="+mn-ea"/>
              </a:rPr>
              <a:t>»</a:t>
            </a:r>
            <a:endParaRPr kumimoji="0" lang="ru-RU" altLang="ru-RU" sz="2000" kern="1200" cap="none" spc="0" normalizeH="0" baseline="0" noProof="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 L" charset="0"/>
              <a:ea typeface="Noto Sans CJK SC" panose="020B0600000000000000" charset="-122"/>
              <a:cs typeface="+mn-cs"/>
              <a:sym typeface="+mn-ea"/>
            </a:endParaRPr>
          </a:p>
          <a:p>
            <a:pPr marR="0" algn="ctr" defTabSz="449580" eaLnBrk="0" hangingPunct="0">
              <a:lnSpc>
                <a:spcPts val="1900"/>
              </a:lnSpc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altLang="ru-RU" sz="2000" kern="1200" cap="none" spc="0" normalizeH="0" baseline="0" noProof="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 L" charset="0"/>
              <a:ea typeface="Noto Sans CJK SC" panose="020B0600000000000000" charset="-122"/>
              <a:cs typeface="+mn-cs"/>
              <a:sym typeface="+mn-ea"/>
            </a:endParaRPr>
          </a:p>
        </p:txBody>
      </p:sp>
      <p:sp>
        <p:nvSpPr>
          <p:cNvPr id="81923" name="Текстовое поле 25602"/>
          <p:cNvSpPr txBox="true"/>
          <p:nvPr/>
        </p:nvSpPr>
        <p:spPr>
          <a:xfrm>
            <a:off x="1776413" y="2544763"/>
            <a:ext cx="3240087" cy="19065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36550" algn="ctr" defTabSz="449580" eaLnBrk="0" hangingPunct="0">
              <a:lnSpc>
                <a:spcPts val="2000"/>
              </a:lnSpc>
              <a:spcBef>
                <a:spcPts val="565"/>
              </a:spcBef>
              <a:buFont typeface="Times New Roman" panose="02020603050405020304" pitchFamily="18" charset="0"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ru-RU" altLang="ru-RU" sz="2600" dirty="0">
                <a:solidFill>
                  <a:srgbClr val="002060"/>
                </a:solidFill>
                <a:latin typeface="Century Schoolbook L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Задачами государственной политики в области </a:t>
            </a:r>
            <a:r>
              <a:rPr lang="ru-RU" altLang="ru-RU" sz="2400" b="1" dirty="0">
                <a:solidFill>
                  <a:srgbClr val="990000"/>
                </a:solidFill>
                <a:latin typeface="Century Schoolbook" panose="02040604050505020304" pitchFamily="18" charset="0"/>
              </a:rPr>
              <a:t>гражданской обороны</a:t>
            </a:r>
            <a:r>
              <a:rPr lang="ru-RU" altLang="ru-RU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 являются:</a:t>
            </a:r>
            <a:endParaRPr lang="ru-RU" altLang="ru-RU" sz="24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5061" name="Текстовое поле 25603"/>
          <p:cNvSpPr txBox="true">
            <a:spLocks noChangeArrowheads="true"/>
          </p:cNvSpPr>
          <p:nvPr/>
        </p:nvSpPr>
        <p:spPr bwMode="auto">
          <a:xfrm>
            <a:off x="5384800" y="1384300"/>
            <a:ext cx="5111750" cy="502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1630" marR="0" indent="-336550" algn="just" defTabSz="449580" eaLnBrk="0" hangingPunct="0">
              <a:lnSpc>
                <a:spcPct val="700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r>
              <a:rPr kumimoji="0" lang="ru-RU" altLang="ru-RU" sz="2000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Georgia" panose="02040502050405020303" pitchFamily="18" charset="0"/>
                <a:sym typeface="+mn-ea"/>
              </a:rPr>
              <a:t>а</a:t>
            </a:r>
            <a:r>
              <a:rPr kumimoji="0" lang="ru-RU" altLang="ru-RU" sz="2000" i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Georgia" panose="02040502050405020303" pitchFamily="18" charset="0"/>
                <a:sym typeface="+mn-ea"/>
              </a:rPr>
              <a:t>)</a:t>
            </a:r>
            <a:r>
              <a:rPr kumimoji="0" lang="ru-RU" altLang="ru-RU" sz="2000" i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	</a:t>
            </a:r>
            <a:r>
              <a:rPr kumimoji="0" lang="ru-RU" altLang="ru-RU" sz="2000" i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совершенствование нормативной правовой базы в области ГО;</a:t>
            </a: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ts val="5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ct val="700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r>
              <a:rPr kumimoji="0" lang="ru-RU" altLang="ru-RU" sz="2000" i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б)  совершенствование  и развитие систем управления, связи, оповещения ГО;</a:t>
            </a: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ts val="5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ct val="700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r>
              <a:rPr kumimoji="0" lang="ru-RU" altLang="ru-RU" sz="2000" i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в)   развитие сил и средств ГО;</a:t>
            </a: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ts val="5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r>
              <a:rPr kumimoji="0" lang="ru-RU" altLang="ru-RU" sz="2000" i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 </a:t>
            </a: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ct val="700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r>
              <a:rPr kumimoji="0" lang="ru-RU" altLang="ru-RU" sz="2000" i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г) создание условий для достижения гарантированного уровня безопасности жизнедеятельности населения РФ;</a:t>
            </a: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ts val="5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ct val="700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r>
              <a:rPr kumimoji="0" lang="ru-RU" altLang="ru-RU" sz="2000" i="1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д</a:t>
            </a:r>
            <a:r>
              <a:rPr kumimoji="0" lang="ru-RU" altLang="ru-RU" sz="2000" i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)	использование  и совершенствование новых форм, способов и методов защиты населения, МКЦ;</a:t>
            </a: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ts val="5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ct val="700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r>
              <a:rPr kumimoji="0" lang="ru-RU" altLang="ru-RU" sz="2000" i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е)	совершенствование системы подготовки населения в области ГО;</a:t>
            </a: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ts val="5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algn="just" defTabSz="449580" eaLnBrk="0" hangingPunct="0">
              <a:lnSpc>
                <a:spcPct val="700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r>
              <a:rPr kumimoji="0" lang="ru-RU" altLang="ru-RU" sz="2000" i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ж)	расширение  международного сотрудничества по вопросам ГО.</a:t>
            </a: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  <a:p>
            <a:pPr marL="341630" marR="0" indent="-336550" defTabSz="449580" eaLnBrk="0" hangingPunct="0">
              <a:lnSpc>
                <a:spcPct val="70000"/>
              </a:lnSpc>
              <a:spcBef>
                <a:spcPts val="565"/>
              </a:spcBef>
              <a:buClrTx/>
              <a:buSzPct val="100000"/>
              <a:buFont typeface="Times New Roman" panose="02020603050405020304" pitchFamily="18" charset="0"/>
              <a:buNone/>
              <a:tabLst>
                <a:tab pos="340995" algn="l"/>
                <a:tab pos="442595" algn="l"/>
                <a:tab pos="892175" algn="l"/>
                <a:tab pos="1341120" algn="l"/>
                <a:tab pos="1790700" algn="l"/>
                <a:tab pos="2239645" algn="l"/>
                <a:tab pos="2689225" algn="l"/>
                <a:tab pos="3138170" algn="l"/>
                <a:tab pos="3587750" algn="l"/>
                <a:tab pos="4036695" algn="l"/>
                <a:tab pos="4486275" algn="l"/>
                <a:tab pos="4935220" algn="l"/>
                <a:tab pos="5384800" algn="l"/>
                <a:tab pos="5833745" algn="l"/>
                <a:tab pos="6284595" algn="l"/>
                <a:tab pos="6732270" algn="l"/>
                <a:tab pos="7181850" algn="l"/>
                <a:tab pos="7630795" algn="l"/>
                <a:tab pos="8080375" algn="l"/>
                <a:tab pos="8529320" algn="l"/>
                <a:tab pos="8978900" algn="l"/>
                <a:tab pos="9427845" algn="l"/>
                <a:tab pos="9877425" algn="l"/>
                <a:tab pos="10326370" algn="l"/>
                <a:tab pos="10775950" algn="l"/>
                <a:tab pos="10779125" algn="l"/>
                <a:tab pos="10780395" algn="l"/>
              </a:tabLst>
              <a:defRPr/>
            </a:pPr>
            <a:endParaRPr kumimoji="0" lang="ru-RU" altLang="ru-RU" sz="2000" i="1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  <a:ea typeface="Noto Sans CJK SC" panose="020B0600000000000000" charset="-122"/>
              <a:cs typeface="+mn-cs"/>
              <a:sym typeface="+mn-ea"/>
            </a:endParaRPr>
          </a:p>
        </p:txBody>
      </p:sp>
      <p:sp>
        <p:nvSpPr>
          <p:cNvPr id="81925" name="Полилиния 25605"/>
          <p:cNvSpPr/>
          <p:nvPr/>
        </p:nvSpPr>
        <p:spPr>
          <a:xfrm>
            <a:off x="4619625" y="5607050"/>
            <a:ext cx="110172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62" y="0"/>
              </a:cxn>
              <a:cxn ang="0">
                <a:pos x="3062" y="600"/>
              </a:cxn>
              <a:cxn ang="0">
                <a:pos x="3062" y="1200"/>
              </a:cxn>
              <a:cxn ang="0">
                <a:pos x="0" y="1200"/>
              </a:cxn>
              <a:cxn ang="0">
                <a:pos x="0" y="600"/>
              </a:cxn>
              <a:cxn ang="0">
                <a:pos x="0" y="0"/>
              </a:cxn>
            </a:cxnLst>
            <a:rect l="0" t="0" r="0" b="0"/>
            <a:pathLst>
              <a:path w="1101725" h="431800">
                <a:moveTo>
                  <a:pt x="0" y="0"/>
                </a:moveTo>
                <a:lnTo>
                  <a:pt x="3062" y="0"/>
                </a:lnTo>
                <a:lnTo>
                  <a:pt x="3062" y="600"/>
                </a:lnTo>
                <a:lnTo>
                  <a:pt x="3062" y="1200"/>
                </a:lnTo>
                <a:lnTo>
                  <a:pt x="0" y="1200"/>
                </a:lnTo>
                <a:lnTo>
                  <a:pt x="0" y="6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25560" cap="flat" cmpd="sng">
            <a:solidFill>
              <a:srgbClr val="3A5F8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altLang="en-US"/>
          </a:p>
        </p:txBody>
      </p:sp>
      <p:pic>
        <p:nvPicPr>
          <p:cNvPr id="44041" name="Изображение 25606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27" y="42852"/>
            <a:ext cx="3684598" cy="2333625"/>
          </a:xfrm>
          <a:prstGeom prst="rect">
            <a:avLst/>
          </a:prstGeom>
          <a:blipFill dpi="0" rotWithShape="false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39899" y="6318250"/>
            <a:ext cx="3547766" cy="275590"/>
          </a:xfrm>
          <a:prstGeom prst="rect">
            <a:avLst/>
          </a:prstGeom>
          <a:solidFill>
            <a:srgbClr val="0070C0"/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  <a:hlinkClick r:id="rId4"/>
              </a:rPr>
              <a:t>http://docs.cntd.ru/document/420386596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Noto Sans CJK SC" panose="020B0600000000000000" charset="-122"/>
                <a:cs typeface="+mn-cs"/>
                <a:sym typeface="+mn-ea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Noto Sans CJK SC" panose="020B0600000000000000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true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false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26138</Words>
  <Application>WPS Presentation</Application>
  <PresentationFormat>Широкоэкранный</PresentationFormat>
  <Paragraphs>610</Paragraphs>
  <Slides>31</Slides>
  <Notes>8</Notes>
  <HiddenSlides>0</HiddenSlides>
  <MMClips>10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4" baseType="lpstr">
      <vt:lpstr>Arial</vt:lpstr>
      <vt:lpstr>SimSun</vt:lpstr>
      <vt:lpstr>Wingdings</vt:lpstr>
      <vt:lpstr>Wingdings 3</vt:lpstr>
      <vt:lpstr>Arial</vt:lpstr>
      <vt:lpstr>Times New Roman</vt:lpstr>
      <vt:lpstr>Noto Sans CJK SC</vt:lpstr>
      <vt:lpstr>Tahoma</vt:lpstr>
      <vt:lpstr>Georgia</vt:lpstr>
      <vt:lpstr>Century Schoolbook</vt:lpstr>
      <vt:lpstr>Century</vt:lpstr>
      <vt:lpstr>Calibri</vt:lpstr>
      <vt:lpstr>Century Schoolbook L</vt:lpstr>
      <vt:lpstr>PT Serif</vt:lpstr>
      <vt:lpstr>Verdana</vt:lpstr>
      <vt:lpstr>MS PGothic</vt:lpstr>
      <vt:lpstr>Arial Unicode MS</vt:lpstr>
      <vt:lpstr>Century Gothic</vt:lpstr>
      <vt:lpstr>幼圆</vt:lpstr>
      <vt:lpstr>宋体</vt:lpstr>
      <vt:lpstr>Amsterdam_vp</vt:lpstr>
      <vt:lpstr>微软雅黑</vt:lpstr>
      <vt:lpstr>Легкий дым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Основными задачами в области гражданской обороны являются:  </vt:lpstr>
      <vt:lpstr>PowerPoint 演示文稿</vt:lpstr>
      <vt:lpstr> Права и обязанности граждан РФ в области гражданской обороны: </vt:lpstr>
      <vt:lpstr>Обязанности граждан РФ в области защиты от ЧС: </vt:lpstr>
      <vt:lpstr>Права и обязанности граждан РФ в области пожарной безопасности: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umc-user</dc:creator>
  <cp:lastModifiedBy>user</cp:lastModifiedBy>
  <cp:revision>37</cp:revision>
  <dcterms:created xsi:type="dcterms:W3CDTF">2024-12-20T04:32:01Z</dcterms:created>
  <dcterms:modified xsi:type="dcterms:W3CDTF">2024-12-20T04:32:01Z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